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63" r:id="rId3"/>
    <p:sldId id="259" r:id="rId4"/>
    <p:sldId id="260" r:id="rId5"/>
    <p:sldId id="258" r:id="rId6"/>
    <p:sldId id="261" r:id="rId7"/>
    <p:sldId id="257" r:id="rId8"/>
    <p:sldId id="262" r:id="rId9"/>
    <p:sldId id="264" r:id="rId10"/>
    <p:sldId id="266" r:id="rId11"/>
    <p:sldId id="268" r:id="rId12"/>
    <p:sldId id="267" r:id="rId13"/>
    <p:sldId id="269" r:id="rId14"/>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02" autoAdjust="0"/>
    <p:restoredTop sz="76843" autoAdjust="0"/>
  </p:normalViewPr>
  <p:slideViewPr>
    <p:cSldViewPr snapToGrid="0">
      <p:cViewPr varScale="1">
        <p:scale>
          <a:sx n="64" d="100"/>
          <a:sy n="64" d="100"/>
        </p:scale>
        <p:origin x="788"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777EE6-0A52-4CF5-B195-0B18DAA8B263}" type="datetimeFigureOut">
              <a:rPr lang="fr-FR" smtClean="0"/>
              <a:t>04/12/2024</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3B63E3-D14D-4436-8312-C96FF27CD9A5}" type="slidenum">
              <a:rPr lang="fr-FR" smtClean="0"/>
              <a:t>‹N°›</a:t>
            </a:fld>
            <a:endParaRPr lang="fr-FR"/>
          </a:p>
        </p:txBody>
      </p:sp>
    </p:spTree>
    <p:extLst>
      <p:ext uri="{BB962C8B-B14F-4D97-AF65-F5344CB8AC3E}">
        <p14:creationId xmlns:p14="http://schemas.microsoft.com/office/powerpoint/2010/main" val="1333176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293B63E3-D14D-4436-8312-C96FF27CD9A5}" type="slidenum">
              <a:rPr lang="fr-FR" smtClean="0"/>
              <a:t>1</a:t>
            </a:fld>
            <a:endParaRPr lang="fr-FR"/>
          </a:p>
        </p:txBody>
      </p:sp>
    </p:spTree>
    <p:extLst>
      <p:ext uri="{BB962C8B-B14F-4D97-AF65-F5344CB8AC3E}">
        <p14:creationId xmlns:p14="http://schemas.microsoft.com/office/powerpoint/2010/main" val="341812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96AF32-6620-59B8-8208-F6D03B75C452}"/>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B168A617-D2B5-C8FD-0644-463091B31DAA}"/>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760CF863-0B69-EF05-A916-74B714C4841B}"/>
              </a:ext>
            </a:extLst>
          </p:cNvPr>
          <p:cNvSpPr>
            <a:spLocks noGrp="1"/>
          </p:cNvSpPr>
          <p:nvPr>
            <p:ph type="body" idx="1"/>
          </p:nvPr>
        </p:nvSpPr>
        <p:spPr/>
        <p:txBody>
          <a:bodyPr/>
          <a:lstStyle/>
          <a:p>
            <a:endParaRPr lang="fr-FR" dirty="0"/>
          </a:p>
        </p:txBody>
      </p:sp>
      <p:sp>
        <p:nvSpPr>
          <p:cNvPr id="4" name="Espace réservé du numéro de diapositive 3">
            <a:extLst>
              <a:ext uri="{FF2B5EF4-FFF2-40B4-BE49-F238E27FC236}">
                <a16:creationId xmlns:a16="http://schemas.microsoft.com/office/drawing/2014/main" id="{D4D9C6C0-F1D2-BC52-6EA1-789A6BC6EC63}"/>
              </a:ext>
            </a:extLst>
          </p:cNvPr>
          <p:cNvSpPr>
            <a:spLocks noGrp="1"/>
          </p:cNvSpPr>
          <p:nvPr>
            <p:ph type="sldNum" sz="quarter" idx="5"/>
          </p:nvPr>
        </p:nvSpPr>
        <p:spPr/>
        <p:txBody>
          <a:bodyPr/>
          <a:lstStyle/>
          <a:p>
            <a:fld id="{293B63E3-D14D-4436-8312-C96FF27CD9A5}" type="slidenum">
              <a:rPr lang="fr-FR" smtClean="0"/>
              <a:t>12</a:t>
            </a:fld>
            <a:endParaRPr lang="fr-FR"/>
          </a:p>
        </p:txBody>
      </p:sp>
    </p:spTree>
    <p:extLst>
      <p:ext uri="{BB962C8B-B14F-4D97-AF65-F5344CB8AC3E}">
        <p14:creationId xmlns:p14="http://schemas.microsoft.com/office/powerpoint/2010/main" val="25049183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61FEC9-6891-88E2-1491-6AEAC5847685}"/>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672DC796-F63F-F05D-BA37-20DBF1020F6C}"/>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0E52B4E4-7761-A17C-9992-5B44D80B7D7B}"/>
              </a:ext>
            </a:extLst>
          </p:cNvPr>
          <p:cNvSpPr>
            <a:spLocks noGrp="1"/>
          </p:cNvSpPr>
          <p:nvPr>
            <p:ph type="body" idx="1"/>
          </p:nvPr>
        </p:nvSpPr>
        <p:spPr/>
        <p:txBody>
          <a:bodyPr/>
          <a:lstStyle/>
          <a:p>
            <a:endParaRPr lang="fr-FR" dirty="0"/>
          </a:p>
        </p:txBody>
      </p:sp>
      <p:sp>
        <p:nvSpPr>
          <p:cNvPr id="4" name="Espace réservé du numéro de diapositive 3">
            <a:extLst>
              <a:ext uri="{FF2B5EF4-FFF2-40B4-BE49-F238E27FC236}">
                <a16:creationId xmlns:a16="http://schemas.microsoft.com/office/drawing/2014/main" id="{4A8F5C85-B947-3470-7A08-6F9521C0AA35}"/>
              </a:ext>
            </a:extLst>
          </p:cNvPr>
          <p:cNvSpPr>
            <a:spLocks noGrp="1"/>
          </p:cNvSpPr>
          <p:nvPr>
            <p:ph type="sldNum" sz="quarter" idx="5"/>
          </p:nvPr>
        </p:nvSpPr>
        <p:spPr/>
        <p:txBody>
          <a:bodyPr/>
          <a:lstStyle/>
          <a:p>
            <a:fld id="{293B63E3-D14D-4436-8312-C96FF27CD9A5}" type="slidenum">
              <a:rPr lang="fr-FR" smtClean="0"/>
              <a:t>13</a:t>
            </a:fld>
            <a:endParaRPr lang="fr-FR"/>
          </a:p>
        </p:txBody>
      </p:sp>
    </p:spTree>
    <p:extLst>
      <p:ext uri="{BB962C8B-B14F-4D97-AF65-F5344CB8AC3E}">
        <p14:creationId xmlns:p14="http://schemas.microsoft.com/office/powerpoint/2010/main" val="31497934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293B63E3-D14D-4436-8312-C96FF27CD9A5}" type="slidenum">
              <a:rPr lang="fr-FR" smtClean="0"/>
              <a:t>2</a:t>
            </a:fld>
            <a:endParaRPr lang="fr-FR"/>
          </a:p>
        </p:txBody>
      </p:sp>
    </p:spTree>
    <p:extLst>
      <p:ext uri="{BB962C8B-B14F-4D97-AF65-F5344CB8AC3E}">
        <p14:creationId xmlns:p14="http://schemas.microsoft.com/office/powerpoint/2010/main" val="10299542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293B63E3-D14D-4436-8312-C96FF27CD9A5}" type="slidenum">
              <a:rPr lang="fr-FR" smtClean="0"/>
              <a:t>5</a:t>
            </a:fld>
            <a:endParaRPr lang="fr-FR"/>
          </a:p>
        </p:txBody>
      </p:sp>
    </p:spTree>
    <p:extLst>
      <p:ext uri="{BB962C8B-B14F-4D97-AF65-F5344CB8AC3E}">
        <p14:creationId xmlns:p14="http://schemas.microsoft.com/office/powerpoint/2010/main" val="37005225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Nous étudions actuellement les effets des mutations chez le VIH. Les mutations de nos virus les rendent peu efficaces dans leur capacité d'infection et de réplication. Nous considérons que, lors de l’infection par ces virus, si nous transfectons nos cellules et qu’une partie d’entre elles est transfectée, cela rétablit le pouvoir infectieux des virus qui les infectent. L’objectif est de déterminer à quelle fraction de cellules transfectées on obtient un résultat significativement différent de GFP+. Sans surprise, plus la fraction de transfectée est importante et plus la différence est significative entre les infections.</a:t>
            </a:r>
          </a:p>
        </p:txBody>
      </p:sp>
      <p:sp>
        <p:nvSpPr>
          <p:cNvPr id="4" name="Espace réservé du numéro de diapositive 3"/>
          <p:cNvSpPr>
            <a:spLocks noGrp="1"/>
          </p:cNvSpPr>
          <p:nvPr>
            <p:ph type="sldNum" sz="quarter" idx="5"/>
          </p:nvPr>
        </p:nvSpPr>
        <p:spPr/>
        <p:txBody>
          <a:bodyPr/>
          <a:lstStyle/>
          <a:p>
            <a:fld id="{293B63E3-D14D-4436-8312-C96FF27CD9A5}" type="slidenum">
              <a:rPr lang="fr-FR" smtClean="0"/>
              <a:t>6</a:t>
            </a:fld>
            <a:endParaRPr lang="fr-FR"/>
          </a:p>
        </p:txBody>
      </p:sp>
    </p:spTree>
    <p:extLst>
      <p:ext uri="{BB962C8B-B14F-4D97-AF65-F5344CB8AC3E}">
        <p14:creationId xmlns:p14="http://schemas.microsoft.com/office/powerpoint/2010/main" val="12168975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Certains de nos virus mutants parviennent à se répliquer dans une certaine mesure. L’idée était de voir l’impact de cette réplication. Ici, cela a été fait pour un cas.</a:t>
            </a:r>
          </a:p>
        </p:txBody>
      </p:sp>
      <p:sp>
        <p:nvSpPr>
          <p:cNvPr id="4" name="Espace réservé du numéro de diapositive 3"/>
          <p:cNvSpPr>
            <a:spLocks noGrp="1"/>
          </p:cNvSpPr>
          <p:nvPr>
            <p:ph type="sldNum" sz="quarter" idx="5"/>
          </p:nvPr>
        </p:nvSpPr>
        <p:spPr/>
        <p:txBody>
          <a:bodyPr/>
          <a:lstStyle/>
          <a:p>
            <a:fld id="{293B63E3-D14D-4436-8312-C96FF27CD9A5}" type="slidenum">
              <a:rPr lang="fr-FR" smtClean="0"/>
              <a:t>7</a:t>
            </a:fld>
            <a:endParaRPr lang="fr-FR"/>
          </a:p>
        </p:txBody>
      </p:sp>
    </p:spTree>
    <p:extLst>
      <p:ext uri="{BB962C8B-B14F-4D97-AF65-F5344CB8AC3E}">
        <p14:creationId xmlns:p14="http://schemas.microsoft.com/office/powerpoint/2010/main" val="32522138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Cette simulation a été réalisée avec plusieurs valeurs de fractions de transfectées, et différents pouvoir de réplications des virus mutant dans les cellules non transfectées. Cela permet d’avoir des attentes pour les résultats expérimentaux selon la fraction de transfectées que l’on parvient à obtenir.</a:t>
            </a:r>
          </a:p>
        </p:txBody>
      </p:sp>
      <p:sp>
        <p:nvSpPr>
          <p:cNvPr id="4" name="Espace réservé du numéro de diapositive 3"/>
          <p:cNvSpPr>
            <a:spLocks noGrp="1"/>
          </p:cNvSpPr>
          <p:nvPr>
            <p:ph type="sldNum" sz="quarter" idx="5"/>
          </p:nvPr>
        </p:nvSpPr>
        <p:spPr/>
        <p:txBody>
          <a:bodyPr/>
          <a:lstStyle/>
          <a:p>
            <a:fld id="{293B63E3-D14D-4436-8312-C96FF27CD9A5}" type="slidenum">
              <a:rPr lang="fr-FR" smtClean="0"/>
              <a:t>8</a:t>
            </a:fld>
            <a:endParaRPr lang="fr-FR"/>
          </a:p>
        </p:txBody>
      </p:sp>
    </p:spTree>
    <p:extLst>
      <p:ext uri="{BB962C8B-B14F-4D97-AF65-F5344CB8AC3E}">
        <p14:creationId xmlns:p14="http://schemas.microsoft.com/office/powerpoint/2010/main" val="17770035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637BD5-9B30-AA3B-0D1E-1BBC74FC64C2}"/>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65E09437-B2FC-8B8B-4C50-52FA29556BA4}"/>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BEDE0D65-D16A-1098-C16A-6F01A634E574}"/>
              </a:ext>
            </a:extLst>
          </p:cNvPr>
          <p:cNvSpPr>
            <a:spLocks noGrp="1"/>
          </p:cNvSpPr>
          <p:nvPr>
            <p:ph type="body" idx="1"/>
          </p:nvPr>
        </p:nvSpPr>
        <p:spPr/>
        <p:txBody>
          <a:bodyPr/>
          <a:lstStyle/>
          <a:p>
            <a:endParaRPr lang="fr-FR" dirty="0"/>
          </a:p>
        </p:txBody>
      </p:sp>
      <p:sp>
        <p:nvSpPr>
          <p:cNvPr id="4" name="Espace réservé du numéro de diapositive 3">
            <a:extLst>
              <a:ext uri="{FF2B5EF4-FFF2-40B4-BE49-F238E27FC236}">
                <a16:creationId xmlns:a16="http://schemas.microsoft.com/office/drawing/2014/main" id="{E6A4FD9C-EE8D-8E1A-0D06-809977169D98}"/>
              </a:ext>
            </a:extLst>
          </p:cNvPr>
          <p:cNvSpPr>
            <a:spLocks noGrp="1"/>
          </p:cNvSpPr>
          <p:nvPr>
            <p:ph type="sldNum" sz="quarter" idx="5"/>
          </p:nvPr>
        </p:nvSpPr>
        <p:spPr/>
        <p:txBody>
          <a:bodyPr/>
          <a:lstStyle/>
          <a:p>
            <a:fld id="{293B63E3-D14D-4436-8312-C96FF27CD9A5}" type="slidenum">
              <a:rPr lang="fr-FR" smtClean="0"/>
              <a:t>9</a:t>
            </a:fld>
            <a:endParaRPr lang="fr-FR"/>
          </a:p>
        </p:txBody>
      </p:sp>
    </p:spTree>
    <p:extLst>
      <p:ext uri="{BB962C8B-B14F-4D97-AF65-F5344CB8AC3E}">
        <p14:creationId xmlns:p14="http://schemas.microsoft.com/office/powerpoint/2010/main" val="31727878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32A3BD-AF68-3A3E-78A2-CD0847888A95}"/>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043D3EF3-9A1C-4F0F-2768-95E9E2FFDA84}"/>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F9A07F5A-257A-AF23-0217-9B391B98808E}"/>
              </a:ext>
            </a:extLst>
          </p:cNvPr>
          <p:cNvSpPr>
            <a:spLocks noGrp="1"/>
          </p:cNvSpPr>
          <p:nvPr>
            <p:ph type="body" idx="1"/>
          </p:nvPr>
        </p:nvSpPr>
        <p:spPr/>
        <p:txBody>
          <a:bodyPr/>
          <a:lstStyle/>
          <a:p>
            <a:endParaRPr lang="fr-FR" dirty="0"/>
          </a:p>
        </p:txBody>
      </p:sp>
      <p:sp>
        <p:nvSpPr>
          <p:cNvPr id="4" name="Espace réservé du numéro de diapositive 3">
            <a:extLst>
              <a:ext uri="{FF2B5EF4-FFF2-40B4-BE49-F238E27FC236}">
                <a16:creationId xmlns:a16="http://schemas.microsoft.com/office/drawing/2014/main" id="{7BE83DD1-B9A1-652E-B1C3-0C071B931527}"/>
              </a:ext>
            </a:extLst>
          </p:cNvPr>
          <p:cNvSpPr>
            <a:spLocks noGrp="1"/>
          </p:cNvSpPr>
          <p:nvPr>
            <p:ph type="sldNum" sz="quarter" idx="5"/>
          </p:nvPr>
        </p:nvSpPr>
        <p:spPr/>
        <p:txBody>
          <a:bodyPr/>
          <a:lstStyle/>
          <a:p>
            <a:fld id="{293B63E3-D14D-4436-8312-C96FF27CD9A5}" type="slidenum">
              <a:rPr lang="fr-FR" smtClean="0"/>
              <a:t>10</a:t>
            </a:fld>
            <a:endParaRPr lang="fr-FR"/>
          </a:p>
        </p:txBody>
      </p:sp>
    </p:spTree>
    <p:extLst>
      <p:ext uri="{BB962C8B-B14F-4D97-AF65-F5344CB8AC3E}">
        <p14:creationId xmlns:p14="http://schemas.microsoft.com/office/powerpoint/2010/main" val="10942796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D55F40-4914-7D98-A32F-0134EE07065F}"/>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72D52C1F-B027-B1BE-642B-B4D39C264FC8}"/>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747F157E-2E8B-C1A2-841E-0F18E6F08D07}"/>
              </a:ext>
            </a:extLst>
          </p:cNvPr>
          <p:cNvSpPr>
            <a:spLocks noGrp="1"/>
          </p:cNvSpPr>
          <p:nvPr>
            <p:ph type="body" idx="1"/>
          </p:nvPr>
        </p:nvSpPr>
        <p:spPr/>
        <p:txBody>
          <a:bodyPr/>
          <a:lstStyle/>
          <a:p>
            <a:endParaRPr lang="fr-FR" dirty="0"/>
          </a:p>
        </p:txBody>
      </p:sp>
      <p:sp>
        <p:nvSpPr>
          <p:cNvPr id="4" name="Espace réservé du numéro de diapositive 3">
            <a:extLst>
              <a:ext uri="{FF2B5EF4-FFF2-40B4-BE49-F238E27FC236}">
                <a16:creationId xmlns:a16="http://schemas.microsoft.com/office/drawing/2014/main" id="{30433513-499F-6A8B-30E9-630518B7E0AA}"/>
              </a:ext>
            </a:extLst>
          </p:cNvPr>
          <p:cNvSpPr>
            <a:spLocks noGrp="1"/>
          </p:cNvSpPr>
          <p:nvPr>
            <p:ph type="sldNum" sz="quarter" idx="5"/>
          </p:nvPr>
        </p:nvSpPr>
        <p:spPr/>
        <p:txBody>
          <a:bodyPr/>
          <a:lstStyle/>
          <a:p>
            <a:fld id="{293B63E3-D14D-4436-8312-C96FF27CD9A5}" type="slidenum">
              <a:rPr lang="fr-FR" smtClean="0"/>
              <a:t>11</a:t>
            </a:fld>
            <a:endParaRPr lang="fr-FR"/>
          </a:p>
        </p:txBody>
      </p:sp>
    </p:spTree>
    <p:extLst>
      <p:ext uri="{BB962C8B-B14F-4D97-AF65-F5344CB8AC3E}">
        <p14:creationId xmlns:p14="http://schemas.microsoft.com/office/powerpoint/2010/main" val="38133139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56976CC-EE08-0E9B-3E95-34ABE73C9D67}"/>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5EA56CFD-2E63-8C71-C90A-71262C1C01B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A316A765-09DF-D725-BB41-10D75C5626EF}"/>
              </a:ext>
            </a:extLst>
          </p:cNvPr>
          <p:cNvSpPr>
            <a:spLocks noGrp="1"/>
          </p:cNvSpPr>
          <p:nvPr>
            <p:ph type="dt" sz="half" idx="10"/>
          </p:nvPr>
        </p:nvSpPr>
        <p:spPr/>
        <p:txBody>
          <a:bodyPr/>
          <a:lstStyle/>
          <a:p>
            <a:fld id="{CB0F889D-3853-45C5-AD67-B66C266A0E1E}" type="datetimeFigureOut">
              <a:rPr lang="fr-FR" smtClean="0"/>
              <a:t>04/12/2024</a:t>
            </a:fld>
            <a:endParaRPr lang="fr-FR"/>
          </a:p>
        </p:txBody>
      </p:sp>
      <p:sp>
        <p:nvSpPr>
          <p:cNvPr id="5" name="Espace réservé du pied de page 4">
            <a:extLst>
              <a:ext uri="{FF2B5EF4-FFF2-40B4-BE49-F238E27FC236}">
                <a16:creationId xmlns:a16="http://schemas.microsoft.com/office/drawing/2014/main" id="{2C3066E7-7227-82B6-8E72-F75B68AA76CB}"/>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54EE0EE6-7AB3-276B-F180-49D2E9EB6E49}"/>
              </a:ext>
            </a:extLst>
          </p:cNvPr>
          <p:cNvSpPr>
            <a:spLocks noGrp="1"/>
          </p:cNvSpPr>
          <p:nvPr>
            <p:ph type="sldNum" sz="quarter" idx="12"/>
          </p:nvPr>
        </p:nvSpPr>
        <p:spPr/>
        <p:txBody>
          <a:bodyPr/>
          <a:lstStyle/>
          <a:p>
            <a:fld id="{EFB5BD00-7965-43EB-8D98-36E3403B9D79}" type="slidenum">
              <a:rPr lang="fr-FR" smtClean="0"/>
              <a:t>‹N°›</a:t>
            </a:fld>
            <a:endParaRPr lang="fr-FR"/>
          </a:p>
        </p:txBody>
      </p:sp>
    </p:spTree>
    <p:extLst>
      <p:ext uri="{BB962C8B-B14F-4D97-AF65-F5344CB8AC3E}">
        <p14:creationId xmlns:p14="http://schemas.microsoft.com/office/powerpoint/2010/main" val="35254575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CCD17EE-A3FA-1FA9-8B33-232D158A5DD5}"/>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20CCBCDA-4B80-D8C4-1759-587AE103B01E}"/>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927326E6-5558-A7DE-644B-85F0B6D4B934}"/>
              </a:ext>
            </a:extLst>
          </p:cNvPr>
          <p:cNvSpPr>
            <a:spLocks noGrp="1"/>
          </p:cNvSpPr>
          <p:nvPr>
            <p:ph type="dt" sz="half" idx="10"/>
          </p:nvPr>
        </p:nvSpPr>
        <p:spPr/>
        <p:txBody>
          <a:bodyPr/>
          <a:lstStyle/>
          <a:p>
            <a:fld id="{CB0F889D-3853-45C5-AD67-B66C266A0E1E}" type="datetimeFigureOut">
              <a:rPr lang="fr-FR" smtClean="0"/>
              <a:t>04/12/2024</a:t>
            </a:fld>
            <a:endParaRPr lang="fr-FR"/>
          </a:p>
        </p:txBody>
      </p:sp>
      <p:sp>
        <p:nvSpPr>
          <p:cNvPr id="5" name="Espace réservé du pied de page 4">
            <a:extLst>
              <a:ext uri="{FF2B5EF4-FFF2-40B4-BE49-F238E27FC236}">
                <a16:creationId xmlns:a16="http://schemas.microsoft.com/office/drawing/2014/main" id="{BD900A88-DA0D-C6A9-CD7A-45147ACA837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30C7F812-65C0-A63F-C7BC-872AEB70CC9A}"/>
              </a:ext>
            </a:extLst>
          </p:cNvPr>
          <p:cNvSpPr>
            <a:spLocks noGrp="1"/>
          </p:cNvSpPr>
          <p:nvPr>
            <p:ph type="sldNum" sz="quarter" idx="12"/>
          </p:nvPr>
        </p:nvSpPr>
        <p:spPr/>
        <p:txBody>
          <a:bodyPr/>
          <a:lstStyle/>
          <a:p>
            <a:fld id="{EFB5BD00-7965-43EB-8D98-36E3403B9D79}" type="slidenum">
              <a:rPr lang="fr-FR" smtClean="0"/>
              <a:t>‹N°›</a:t>
            </a:fld>
            <a:endParaRPr lang="fr-FR"/>
          </a:p>
        </p:txBody>
      </p:sp>
    </p:spTree>
    <p:extLst>
      <p:ext uri="{BB962C8B-B14F-4D97-AF65-F5344CB8AC3E}">
        <p14:creationId xmlns:p14="http://schemas.microsoft.com/office/powerpoint/2010/main" val="2578520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A31EFA43-D5CB-DCA4-503A-65953FA8BA32}"/>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895E73CE-E1F8-9928-FDB2-131C77A31528}"/>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159C8328-5A02-3786-11B6-44C0341A9DDC}"/>
              </a:ext>
            </a:extLst>
          </p:cNvPr>
          <p:cNvSpPr>
            <a:spLocks noGrp="1"/>
          </p:cNvSpPr>
          <p:nvPr>
            <p:ph type="dt" sz="half" idx="10"/>
          </p:nvPr>
        </p:nvSpPr>
        <p:spPr/>
        <p:txBody>
          <a:bodyPr/>
          <a:lstStyle/>
          <a:p>
            <a:fld id="{CB0F889D-3853-45C5-AD67-B66C266A0E1E}" type="datetimeFigureOut">
              <a:rPr lang="fr-FR" smtClean="0"/>
              <a:t>04/12/2024</a:t>
            </a:fld>
            <a:endParaRPr lang="fr-FR"/>
          </a:p>
        </p:txBody>
      </p:sp>
      <p:sp>
        <p:nvSpPr>
          <p:cNvPr id="5" name="Espace réservé du pied de page 4">
            <a:extLst>
              <a:ext uri="{FF2B5EF4-FFF2-40B4-BE49-F238E27FC236}">
                <a16:creationId xmlns:a16="http://schemas.microsoft.com/office/drawing/2014/main" id="{CB690B31-C628-766C-87C1-65AC8D40777A}"/>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7DB30167-9132-7AD4-C9F0-00B9659155CF}"/>
              </a:ext>
            </a:extLst>
          </p:cNvPr>
          <p:cNvSpPr>
            <a:spLocks noGrp="1"/>
          </p:cNvSpPr>
          <p:nvPr>
            <p:ph type="sldNum" sz="quarter" idx="12"/>
          </p:nvPr>
        </p:nvSpPr>
        <p:spPr/>
        <p:txBody>
          <a:bodyPr/>
          <a:lstStyle/>
          <a:p>
            <a:fld id="{EFB5BD00-7965-43EB-8D98-36E3403B9D79}" type="slidenum">
              <a:rPr lang="fr-FR" smtClean="0"/>
              <a:t>‹N°›</a:t>
            </a:fld>
            <a:endParaRPr lang="fr-FR"/>
          </a:p>
        </p:txBody>
      </p:sp>
    </p:spTree>
    <p:extLst>
      <p:ext uri="{BB962C8B-B14F-4D97-AF65-F5344CB8AC3E}">
        <p14:creationId xmlns:p14="http://schemas.microsoft.com/office/powerpoint/2010/main" val="1155043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AA5AFB8-F10A-8191-0C29-5DFC138F2DA8}"/>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001F6E06-6692-3B04-3E87-2C64DBD4E9D9}"/>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902B7451-A74E-A299-314F-99724AA3481E}"/>
              </a:ext>
            </a:extLst>
          </p:cNvPr>
          <p:cNvSpPr>
            <a:spLocks noGrp="1"/>
          </p:cNvSpPr>
          <p:nvPr>
            <p:ph type="dt" sz="half" idx="10"/>
          </p:nvPr>
        </p:nvSpPr>
        <p:spPr/>
        <p:txBody>
          <a:bodyPr/>
          <a:lstStyle/>
          <a:p>
            <a:fld id="{CB0F889D-3853-45C5-AD67-B66C266A0E1E}" type="datetimeFigureOut">
              <a:rPr lang="fr-FR" smtClean="0"/>
              <a:t>04/12/2024</a:t>
            </a:fld>
            <a:endParaRPr lang="fr-FR"/>
          </a:p>
        </p:txBody>
      </p:sp>
      <p:sp>
        <p:nvSpPr>
          <p:cNvPr id="5" name="Espace réservé du pied de page 4">
            <a:extLst>
              <a:ext uri="{FF2B5EF4-FFF2-40B4-BE49-F238E27FC236}">
                <a16:creationId xmlns:a16="http://schemas.microsoft.com/office/drawing/2014/main" id="{289735ED-0440-498A-C258-64955D442FA1}"/>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DB394B5-F665-9901-7B70-5A30D480D738}"/>
              </a:ext>
            </a:extLst>
          </p:cNvPr>
          <p:cNvSpPr>
            <a:spLocks noGrp="1"/>
          </p:cNvSpPr>
          <p:nvPr>
            <p:ph type="sldNum" sz="quarter" idx="12"/>
          </p:nvPr>
        </p:nvSpPr>
        <p:spPr/>
        <p:txBody>
          <a:bodyPr/>
          <a:lstStyle/>
          <a:p>
            <a:fld id="{EFB5BD00-7965-43EB-8D98-36E3403B9D79}" type="slidenum">
              <a:rPr lang="fr-FR" smtClean="0"/>
              <a:t>‹N°›</a:t>
            </a:fld>
            <a:endParaRPr lang="fr-FR"/>
          </a:p>
        </p:txBody>
      </p:sp>
    </p:spTree>
    <p:extLst>
      <p:ext uri="{BB962C8B-B14F-4D97-AF65-F5344CB8AC3E}">
        <p14:creationId xmlns:p14="http://schemas.microsoft.com/office/powerpoint/2010/main" val="19815231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9DF2EBE-75D6-C684-C7CD-6B5BA61BDE4C}"/>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476A3CBD-B083-BFF4-32C9-A56EE369CA3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B222EBF5-4691-7AD3-E95A-6D9CA751A856}"/>
              </a:ext>
            </a:extLst>
          </p:cNvPr>
          <p:cNvSpPr>
            <a:spLocks noGrp="1"/>
          </p:cNvSpPr>
          <p:nvPr>
            <p:ph type="dt" sz="half" idx="10"/>
          </p:nvPr>
        </p:nvSpPr>
        <p:spPr/>
        <p:txBody>
          <a:bodyPr/>
          <a:lstStyle/>
          <a:p>
            <a:fld id="{CB0F889D-3853-45C5-AD67-B66C266A0E1E}" type="datetimeFigureOut">
              <a:rPr lang="fr-FR" smtClean="0"/>
              <a:t>04/12/2024</a:t>
            </a:fld>
            <a:endParaRPr lang="fr-FR"/>
          </a:p>
        </p:txBody>
      </p:sp>
      <p:sp>
        <p:nvSpPr>
          <p:cNvPr id="5" name="Espace réservé du pied de page 4">
            <a:extLst>
              <a:ext uri="{FF2B5EF4-FFF2-40B4-BE49-F238E27FC236}">
                <a16:creationId xmlns:a16="http://schemas.microsoft.com/office/drawing/2014/main" id="{D0C7A448-2C94-58A4-7BE7-F663F810862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DF876425-D5BA-D636-56C6-197541F86646}"/>
              </a:ext>
            </a:extLst>
          </p:cNvPr>
          <p:cNvSpPr>
            <a:spLocks noGrp="1"/>
          </p:cNvSpPr>
          <p:nvPr>
            <p:ph type="sldNum" sz="quarter" idx="12"/>
          </p:nvPr>
        </p:nvSpPr>
        <p:spPr/>
        <p:txBody>
          <a:bodyPr/>
          <a:lstStyle/>
          <a:p>
            <a:fld id="{EFB5BD00-7965-43EB-8D98-36E3403B9D79}" type="slidenum">
              <a:rPr lang="fr-FR" smtClean="0"/>
              <a:t>‹N°›</a:t>
            </a:fld>
            <a:endParaRPr lang="fr-FR"/>
          </a:p>
        </p:txBody>
      </p:sp>
    </p:spTree>
    <p:extLst>
      <p:ext uri="{BB962C8B-B14F-4D97-AF65-F5344CB8AC3E}">
        <p14:creationId xmlns:p14="http://schemas.microsoft.com/office/powerpoint/2010/main" val="2130876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36D4C7F-C1B8-BA68-09E3-BB976848C718}"/>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3644C57E-E4A3-2004-2A1A-328F19778DA1}"/>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1D7932AF-6BC6-0880-A7BF-16EB186676CD}"/>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298F6411-5B74-E52F-D5F7-23276AA9605C}"/>
              </a:ext>
            </a:extLst>
          </p:cNvPr>
          <p:cNvSpPr>
            <a:spLocks noGrp="1"/>
          </p:cNvSpPr>
          <p:nvPr>
            <p:ph type="dt" sz="half" idx="10"/>
          </p:nvPr>
        </p:nvSpPr>
        <p:spPr/>
        <p:txBody>
          <a:bodyPr/>
          <a:lstStyle/>
          <a:p>
            <a:fld id="{CB0F889D-3853-45C5-AD67-B66C266A0E1E}" type="datetimeFigureOut">
              <a:rPr lang="fr-FR" smtClean="0"/>
              <a:t>04/12/2024</a:t>
            </a:fld>
            <a:endParaRPr lang="fr-FR"/>
          </a:p>
        </p:txBody>
      </p:sp>
      <p:sp>
        <p:nvSpPr>
          <p:cNvPr id="6" name="Espace réservé du pied de page 5">
            <a:extLst>
              <a:ext uri="{FF2B5EF4-FFF2-40B4-BE49-F238E27FC236}">
                <a16:creationId xmlns:a16="http://schemas.microsoft.com/office/drawing/2014/main" id="{6F7DCF6E-822B-1B71-B07E-322FD6FEDFBC}"/>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5BCE0640-F1B0-02B3-1BDF-734A9E8C1538}"/>
              </a:ext>
            </a:extLst>
          </p:cNvPr>
          <p:cNvSpPr>
            <a:spLocks noGrp="1"/>
          </p:cNvSpPr>
          <p:nvPr>
            <p:ph type="sldNum" sz="quarter" idx="12"/>
          </p:nvPr>
        </p:nvSpPr>
        <p:spPr/>
        <p:txBody>
          <a:bodyPr/>
          <a:lstStyle/>
          <a:p>
            <a:fld id="{EFB5BD00-7965-43EB-8D98-36E3403B9D79}" type="slidenum">
              <a:rPr lang="fr-FR" smtClean="0"/>
              <a:t>‹N°›</a:t>
            </a:fld>
            <a:endParaRPr lang="fr-FR"/>
          </a:p>
        </p:txBody>
      </p:sp>
    </p:spTree>
    <p:extLst>
      <p:ext uri="{BB962C8B-B14F-4D97-AF65-F5344CB8AC3E}">
        <p14:creationId xmlns:p14="http://schemas.microsoft.com/office/powerpoint/2010/main" val="41634001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8C6355D-1990-39E5-3AB5-E0CC4BBA6B62}"/>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22E2C324-E4A9-C8A2-4FFC-043FE99464A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DC1739C9-367A-B45B-AA9E-C5839ED2B648}"/>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345E479E-EA15-66F9-7EA4-F26FDE66262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DD8DBDE6-D082-FB06-8F3F-010E0DE7D0E1}"/>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3A13B48F-A6A5-F18C-8B20-B397C8773557}"/>
              </a:ext>
            </a:extLst>
          </p:cNvPr>
          <p:cNvSpPr>
            <a:spLocks noGrp="1"/>
          </p:cNvSpPr>
          <p:nvPr>
            <p:ph type="dt" sz="half" idx="10"/>
          </p:nvPr>
        </p:nvSpPr>
        <p:spPr/>
        <p:txBody>
          <a:bodyPr/>
          <a:lstStyle/>
          <a:p>
            <a:fld id="{CB0F889D-3853-45C5-AD67-B66C266A0E1E}" type="datetimeFigureOut">
              <a:rPr lang="fr-FR" smtClean="0"/>
              <a:t>04/12/2024</a:t>
            </a:fld>
            <a:endParaRPr lang="fr-FR"/>
          </a:p>
        </p:txBody>
      </p:sp>
      <p:sp>
        <p:nvSpPr>
          <p:cNvPr id="8" name="Espace réservé du pied de page 7">
            <a:extLst>
              <a:ext uri="{FF2B5EF4-FFF2-40B4-BE49-F238E27FC236}">
                <a16:creationId xmlns:a16="http://schemas.microsoft.com/office/drawing/2014/main" id="{7D0AE092-25A6-7DC2-9846-0E1E357B9285}"/>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2360C8EC-03F8-5356-8F24-05EBC1D3BFF4}"/>
              </a:ext>
            </a:extLst>
          </p:cNvPr>
          <p:cNvSpPr>
            <a:spLocks noGrp="1"/>
          </p:cNvSpPr>
          <p:nvPr>
            <p:ph type="sldNum" sz="quarter" idx="12"/>
          </p:nvPr>
        </p:nvSpPr>
        <p:spPr/>
        <p:txBody>
          <a:bodyPr/>
          <a:lstStyle/>
          <a:p>
            <a:fld id="{EFB5BD00-7965-43EB-8D98-36E3403B9D79}" type="slidenum">
              <a:rPr lang="fr-FR" smtClean="0"/>
              <a:t>‹N°›</a:t>
            </a:fld>
            <a:endParaRPr lang="fr-FR"/>
          </a:p>
        </p:txBody>
      </p:sp>
    </p:spTree>
    <p:extLst>
      <p:ext uri="{BB962C8B-B14F-4D97-AF65-F5344CB8AC3E}">
        <p14:creationId xmlns:p14="http://schemas.microsoft.com/office/powerpoint/2010/main" val="18925948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06F25A4-9753-4896-EF12-BB894523C4FE}"/>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D7D23C57-820E-5218-E595-A62665580915}"/>
              </a:ext>
            </a:extLst>
          </p:cNvPr>
          <p:cNvSpPr>
            <a:spLocks noGrp="1"/>
          </p:cNvSpPr>
          <p:nvPr>
            <p:ph type="dt" sz="half" idx="10"/>
          </p:nvPr>
        </p:nvSpPr>
        <p:spPr/>
        <p:txBody>
          <a:bodyPr/>
          <a:lstStyle/>
          <a:p>
            <a:fld id="{CB0F889D-3853-45C5-AD67-B66C266A0E1E}" type="datetimeFigureOut">
              <a:rPr lang="fr-FR" smtClean="0"/>
              <a:t>04/12/2024</a:t>
            </a:fld>
            <a:endParaRPr lang="fr-FR"/>
          </a:p>
        </p:txBody>
      </p:sp>
      <p:sp>
        <p:nvSpPr>
          <p:cNvPr id="4" name="Espace réservé du pied de page 3">
            <a:extLst>
              <a:ext uri="{FF2B5EF4-FFF2-40B4-BE49-F238E27FC236}">
                <a16:creationId xmlns:a16="http://schemas.microsoft.com/office/drawing/2014/main" id="{F918B411-CCF0-66C6-490F-F879962180D2}"/>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B7C5881D-6032-EADF-DFDE-E2718F23B8EA}"/>
              </a:ext>
            </a:extLst>
          </p:cNvPr>
          <p:cNvSpPr>
            <a:spLocks noGrp="1"/>
          </p:cNvSpPr>
          <p:nvPr>
            <p:ph type="sldNum" sz="quarter" idx="12"/>
          </p:nvPr>
        </p:nvSpPr>
        <p:spPr/>
        <p:txBody>
          <a:bodyPr/>
          <a:lstStyle/>
          <a:p>
            <a:fld id="{EFB5BD00-7965-43EB-8D98-36E3403B9D79}" type="slidenum">
              <a:rPr lang="fr-FR" smtClean="0"/>
              <a:t>‹N°›</a:t>
            </a:fld>
            <a:endParaRPr lang="fr-FR"/>
          </a:p>
        </p:txBody>
      </p:sp>
    </p:spTree>
    <p:extLst>
      <p:ext uri="{BB962C8B-B14F-4D97-AF65-F5344CB8AC3E}">
        <p14:creationId xmlns:p14="http://schemas.microsoft.com/office/powerpoint/2010/main" val="30511389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3B194240-6B80-1D4A-A15E-4B24AAA3A4C6}"/>
              </a:ext>
            </a:extLst>
          </p:cNvPr>
          <p:cNvSpPr>
            <a:spLocks noGrp="1"/>
          </p:cNvSpPr>
          <p:nvPr>
            <p:ph type="dt" sz="half" idx="10"/>
          </p:nvPr>
        </p:nvSpPr>
        <p:spPr/>
        <p:txBody>
          <a:bodyPr/>
          <a:lstStyle/>
          <a:p>
            <a:fld id="{CB0F889D-3853-45C5-AD67-B66C266A0E1E}" type="datetimeFigureOut">
              <a:rPr lang="fr-FR" smtClean="0"/>
              <a:t>04/12/2024</a:t>
            </a:fld>
            <a:endParaRPr lang="fr-FR"/>
          </a:p>
        </p:txBody>
      </p:sp>
      <p:sp>
        <p:nvSpPr>
          <p:cNvPr id="3" name="Espace réservé du pied de page 2">
            <a:extLst>
              <a:ext uri="{FF2B5EF4-FFF2-40B4-BE49-F238E27FC236}">
                <a16:creationId xmlns:a16="http://schemas.microsoft.com/office/drawing/2014/main" id="{255F52AE-585E-F603-E80B-9FEB6A93161F}"/>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B73BCFB6-949C-9240-C7C4-BCB018AF16FA}"/>
              </a:ext>
            </a:extLst>
          </p:cNvPr>
          <p:cNvSpPr>
            <a:spLocks noGrp="1"/>
          </p:cNvSpPr>
          <p:nvPr>
            <p:ph type="sldNum" sz="quarter" idx="12"/>
          </p:nvPr>
        </p:nvSpPr>
        <p:spPr/>
        <p:txBody>
          <a:bodyPr/>
          <a:lstStyle/>
          <a:p>
            <a:fld id="{EFB5BD00-7965-43EB-8D98-36E3403B9D79}" type="slidenum">
              <a:rPr lang="fr-FR" smtClean="0"/>
              <a:t>‹N°›</a:t>
            </a:fld>
            <a:endParaRPr lang="fr-FR"/>
          </a:p>
        </p:txBody>
      </p:sp>
    </p:spTree>
    <p:extLst>
      <p:ext uri="{BB962C8B-B14F-4D97-AF65-F5344CB8AC3E}">
        <p14:creationId xmlns:p14="http://schemas.microsoft.com/office/powerpoint/2010/main" val="36404436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69BA9ED-CF16-8E5D-5B69-5725992841D5}"/>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983ED131-D58F-95ED-EAD8-F2489DD87B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0847B173-732A-6BCA-C794-101EE746FEC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98EC30F1-8E28-842F-1BD3-FEB7231FFB48}"/>
              </a:ext>
            </a:extLst>
          </p:cNvPr>
          <p:cNvSpPr>
            <a:spLocks noGrp="1"/>
          </p:cNvSpPr>
          <p:nvPr>
            <p:ph type="dt" sz="half" idx="10"/>
          </p:nvPr>
        </p:nvSpPr>
        <p:spPr/>
        <p:txBody>
          <a:bodyPr/>
          <a:lstStyle/>
          <a:p>
            <a:fld id="{CB0F889D-3853-45C5-AD67-B66C266A0E1E}" type="datetimeFigureOut">
              <a:rPr lang="fr-FR" smtClean="0"/>
              <a:t>04/12/2024</a:t>
            </a:fld>
            <a:endParaRPr lang="fr-FR"/>
          </a:p>
        </p:txBody>
      </p:sp>
      <p:sp>
        <p:nvSpPr>
          <p:cNvPr id="6" name="Espace réservé du pied de page 5">
            <a:extLst>
              <a:ext uri="{FF2B5EF4-FFF2-40B4-BE49-F238E27FC236}">
                <a16:creationId xmlns:a16="http://schemas.microsoft.com/office/drawing/2014/main" id="{7E0F42B0-CC20-0201-8EAF-7FC921491DB2}"/>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6C7A6BFC-43B3-34C7-8BFC-1B8F399E949F}"/>
              </a:ext>
            </a:extLst>
          </p:cNvPr>
          <p:cNvSpPr>
            <a:spLocks noGrp="1"/>
          </p:cNvSpPr>
          <p:nvPr>
            <p:ph type="sldNum" sz="quarter" idx="12"/>
          </p:nvPr>
        </p:nvSpPr>
        <p:spPr/>
        <p:txBody>
          <a:bodyPr/>
          <a:lstStyle/>
          <a:p>
            <a:fld id="{EFB5BD00-7965-43EB-8D98-36E3403B9D79}" type="slidenum">
              <a:rPr lang="fr-FR" smtClean="0"/>
              <a:t>‹N°›</a:t>
            </a:fld>
            <a:endParaRPr lang="fr-FR"/>
          </a:p>
        </p:txBody>
      </p:sp>
    </p:spTree>
    <p:extLst>
      <p:ext uri="{BB962C8B-B14F-4D97-AF65-F5344CB8AC3E}">
        <p14:creationId xmlns:p14="http://schemas.microsoft.com/office/powerpoint/2010/main" val="101104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28CC42E-89EF-D42E-3282-E6BC57055B6F}"/>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1D297F27-D238-FA9D-A5C7-719457E63E4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020D2C41-09FE-D612-942F-1C59912CF6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FD38D687-1849-BDD8-6314-0E099A035037}"/>
              </a:ext>
            </a:extLst>
          </p:cNvPr>
          <p:cNvSpPr>
            <a:spLocks noGrp="1"/>
          </p:cNvSpPr>
          <p:nvPr>
            <p:ph type="dt" sz="half" idx="10"/>
          </p:nvPr>
        </p:nvSpPr>
        <p:spPr/>
        <p:txBody>
          <a:bodyPr/>
          <a:lstStyle/>
          <a:p>
            <a:fld id="{CB0F889D-3853-45C5-AD67-B66C266A0E1E}" type="datetimeFigureOut">
              <a:rPr lang="fr-FR" smtClean="0"/>
              <a:t>04/12/2024</a:t>
            </a:fld>
            <a:endParaRPr lang="fr-FR"/>
          </a:p>
        </p:txBody>
      </p:sp>
      <p:sp>
        <p:nvSpPr>
          <p:cNvPr id="6" name="Espace réservé du pied de page 5">
            <a:extLst>
              <a:ext uri="{FF2B5EF4-FFF2-40B4-BE49-F238E27FC236}">
                <a16:creationId xmlns:a16="http://schemas.microsoft.com/office/drawing/2014/main" id="{E13F6089-7AE2-CD9C-751E-016BC8B24D10}"/>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4F382158-5238-D18F-0D49-22D19734B9D0}"/>
              </a:ext>
            </a:extLst>
          </p:cNvPr>
          <p:cNvSpPr>
            <a:spLocks noGrp="1"/>
          </p:cNvSpPr>
          <p:nvPr>
            <p:ph type="sldNum" sz="quarter" idx="12"/>
          </p:nvPr>
        </p:nvSpPr>
        <p:spPr/>
        <p:txBody>
          <a:bodyPr/>
          <a:lstStyle/>
          <a:p>
            <a:fld id="{EFB5BD00-7965-43EB-8D98-36E3403B9D79}" type="slidenum">
              <a:rPr lang="fr-FR" smtClean="0"/>
              <a:t>‹N°›</a:t>
            </a:fld>
            <a:endParaRPr lang="fr-FR"/>
          </a:p>
        </p:txBody>
      </p:sp>
    </p:spTree>
    <p:extLst>
      <p:ext uri="{BB962C8B-B14F-4D97-AF65-F5344CB8AC3E}">
        <p14:creationId xmlns:p14="http://schemas.microsoft.com/office/powerpoint/2010/main" val="8839740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E2E04A96-2554-DF06-8FEF-2D21FEBB20A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23ACE149-E5B7-3B91-62D9-79A9AC9322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6AE5C89-2E10-70BE-2529-FA274651C6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B0F889D-3853-45C5-AD67-B66C266A0E1E}" type="datetimeFigureOut">
              <a:rPr lang="fr-FR" smtClean="0"/>
              <a:t>04/12/2024</a:t>
            </a:fld>
            <a:endParaRPr lang="fr-FR"/>
          </a:p>
        </p:txBody>
      </p:sp>
      <p:sp>
        <p:nvSpPr>
          <p:cNvPr id="5" name="Espace réservé du pied de page 4">
            <a:extLst>
              <a:ext uri="{FF2B5EF4-FFF2-40B4-BE49-F238E27FC236}">
                <a16:creationId xmlns:a16="http://schemas.microsoft.com/office/drawing/2014/main" id="{E1B7D667-4012-AA83-17E2-475F1F1DB54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B4D1BAED-4F5D-2C7D-9F1F-1386879038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FB5BD00-7965-43EB-8D98-36E3403B9D79}" type="slidenum">
              <a:rPr lang="fr-FR" smtClean="0"/>
              <a:t>‹N°›</a:t>
            </a:fld>
            <a:endParaRPr lang="fr-FR"/>
          </a:p>
        </p:txBody>
      </p:sp>
    </p:spTree>
    <p:extLst>
      <p:ext uri="{BB962C8B-B14F-4D97-AF65-F5344CB8AC3E}">
        <p14:creationId xmlns:p14="http://schemas.microsoft.com/office/powerpoint/2010/main" val="42809454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1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media" Target="../media/media3.mp4"/><Relationship Id="rId7" Type="http://schemas.openxmlformats.org/officeDocument/2006/relationships/image" Target="../media/image4.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3.png"/><Relationship Id="rId5" Type="http://schemas.openxmlformats.org/officeDocument/2006/relationships/slideLayout" Target="../slideLayouts/slideLayout1.xml"/><Relationship Id="rId4" Type="http://schemas.openxmlformats.org/officeDocument/2006/relationships/video" Target="../media/media3.mp4"/></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video" Target="NULL" TargetMode="External"/><Relationship Id="rId7" Type="http://schemas.openxmlformats.org/officeDocument/2006/relationships/image" Target="../media/image8.png"/><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notesSlide" Target="../notesSlides/notesSlide3.xml"/><Relationship Id="rId5" Type="http://schemas.openxmlformats.org/officeDocument/2006/relationships/slideLayout" Target="../slideLayouts/slideLayout1.xml"/><Relationship Id="rId4" Type="http://schemas.microsoft.com/office/2007/relationships/media" Target="../media/media5.mp4"/></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5" name="Rectangle 24">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EACE7CA7-8F56-4AD3-64ED-12C92CDA61E3}"/>
              </a:ext>
            </a:extLst>
          </p:cNvPr>
          <p:cNvSpPr>
            <a:spLocks noGrp="1"/>
          </p:cNvSpPr>
          <p:nvPr>
            <p:ph type="ctrTitle"/>
          </p:nvPr>
        </p:nvSpPr>
        <p:spPr>
          <a:xfrm>
            <a:off x="699714" y="353160"/>
            <a:ext cx="7091300" cy="898581"/>
          </a:xfrm>
        </p:spPr>
        <p:txBody>
          <a:bodyPr anchor="ctr">
            <a:normAutofit/>
          </a:bodyPr>
          <a:lstStyle/>
          <a:p>
            <a:pPr algn="l"/>
            <a:r>
              <a:rPr lang="fr-FR" sz="3700">
                <a:solidFill>
                  <a:srgbClr val="FFFFFF"/>
                </a:solidFill>
              </a:rPr>
              <a:t>Simulation informatique d’infection</a:t>
            </a:r>
          </a:p>
        </p:txBody>
      </p:sp>
      <p:sp>
        <p:nvSpPr>
          <p:cNvPr id="9" name="ZoneTexte 8">
            <a:extLst>
              <a:ext uri="{FF2B5EF4-FFF2-40B4-BE49-F238E27FC236}">
                <a16:creationId xmlns:a16="http://schemas.microsoft.com/office/drawing/2014/main" id="{CC810775-36CD-3B81-5DC5-FD416E2DD363}"/>
              </a:ext>
            </a:extLst>
          </p:cNvPr>
          <p:cNvSpPr txBox="1"/>
          <p:nvPr/>
        </p:nvSpPr>
        <p:spPr>
          <a:xfrm>
            <a:off x="1169377" y="2100142"/>
            <a:ext cx="9163251" cy="2308324"/>
          </a:xfrm>
          <a:prstGeom prst="rect">
            <a:avLst/>
          </a:prstGeom>
          <a:noFill/>
        </p:spPr>
        <p:txBody>
          <a:bodyPr wrap="square" rtlCol="0">
            <a:spAutoFit/>
          </a:bodyPr>
          <a:lstStyle/>
          <a:p>
            <a:r>
              <a:rPr lang="fr-FR" dirty="0"/>
              <a:t>Cette simulation est basée sur les travaux de : </a:t>
            </a:r>
            <a:r>
              <a:rPr lang="fr-FR" dirty="0" err="1"/>
              <a:t>Taina</a:t>
            </a:r>
            <a:r>
              <a:rPr lang="fr-FR" dirty="0"/>
              <a:t> </a:t>
            </a:r>
            <a:r>
              <a:rPr lang="fr-FR" dirty="0" err="1"/>
              <a:t>Immonen</a:t>
            </a:r>
            <a:r>
              <a:rPr lang="fr-FR" dirty="0"/>
              <a:t>, Richard Gibson, Thomas </a:t>
            </a:r>
            <a:r>
              <a:rPr lang="fr-FR" dirty="0" err="1"/>
              <a:t>Leitner</a:t>
            </a:r>
            <a:r>
              <a:rPr lang="fr-FR" dirty="0"/>
              <a:t>, </a:t>
            </a:r>
            <a:r>
              <a:rPr lang="fr-FR" dirty="0" err="1"/>
              <a:t>Melanie</a:t>
            </a:r>
            <a:r>
              <a:rPr lang="fr-FR" dirty="0"/>
              <a:t> A. Miller, </a:t>
            </a:r>
            <a:r>
              <a:rPr lang="fr-FR" dirty="0" err="1"/>
              <a:t>Eric</a:t>
            </a:r>
            <a:r>
              <a:rPr lang="fr-FR" dirty="0"/>
              <a:t> J. Arts, </a:t>
            </a:r>
            <a:r>
              <a:rPr lang="fr-FR" dirty="0" err="1"/>
              <a:t>Erkki</a:t>
            </a:r>
            <a:r>
              <a:rPr lang="fr-FR" dirty="0"/>
              <a:t> </a:t>
            </a:r>
            <a:r>
              <a:rPr lang="fr-FR" dirty="0" err="1"/>
              <a:t>Somersalo</a:t>
            </a:r>
            <a:r>
              <a:rPr lang="fr-FR" dirty="0"/>
              <a:t>, Daniela </a:t>
            </a:r>
            <a:r>
              <a:rPr lang="fr-FR" dirty="0" err="1"/>
              <a:t>Calvetti</a:t>
            </a:r>
            <a:r>
              <a:rPr lang="fr-FR" dirty="0"/>
              <a:t>. </a:t>
            </a:r>
            <a:r>
              <a:rPr lang="fr-FR" i="1" dirty="0"/>
              <a:t>A </a:t>
            </a:r>
            <a:r>
              <a:rPr lang="fr-FR" i="1" dirty="0" err="1"/>
              <a:t>hybrid</a:t>
            </a:r>
            <a:r>
              <a:rPr lang="fr-FR" i="1" dirty="0"/>
              <a:t> </a:t>
            </a:r>
            <a:r>
              <a:rPr lang="fr-FR" i="1" dirty="0" err="1"/>
              <a:t>stochastic</a:t>
            </a:r>
            <a:r>
              <a:rPr lang="fr-FR" i="1" dirty="0"/>
              <a:t>–</a:t>
            </a:r>
            <a:r>
              <a:rPr lang="fr-FR" i="1" dirty="0" err="1"/>
              <a:t>deterministic</a:t>
            </a:r>
            <a:r>
              <a:rPr lang="fr-FR" i="1" dirty="0"/>
              <a:t> </a:t>
            </a:r>
            <a:r>
              <a:rPr lang="fr-FR" i="1" dirty="0" err="1"/>
              <a:t>computational</a:t>
            </a:r>
            <a:r>
              <a:rPr lang="fr-FR" i="1" dirty="0"/>
              <a:t> model </a:t>
            </a:r>
            <a:r>
              <a:rPr lang="fr-FR" i="1" dirty="0" err="1"/>
              <a:t>accurately</a:t>
            </a:r>
            <a:r>
              <a:rPr lang="fr-FR" i="1" dirty="0"/>
              <a:t> </a:t>
            </a:r>
            <a:r>
              <a:rPr lang="fr-FR" i="1" dirty="0" err="1"/>
              <a:t>describes</a:t>
            </a:r>
            <a:r>
              <a:rPr lang="fr-FR" i="1" dirty="0"/>
              <a:t> spatial </a:t>
            </a:r>
            <a:r>
              <a:rPr lang="fr-FR" i="1" dirty="0" err="1"/>
              <a:t>dynamics</a:t>
            </a:r>
            <a:r>
              <a:rPr lang="fr-FR" i="1" dirty="0"/>
              <a:t> and virus diffusion in HIV-1 </a:t>
            </a:r>
            <a:r>
              <a:rPr lang="fr-FR" i="1" dirty="0" err="1"/>
              <a:t>growth</a:t>
            </a:r>
            <a:r>
              <a:rPr lang="fr-FR" i="1" dirty="0"/>
              <a:t> </a:t>
            </a:r>
            <a:r>
              <a:rPr lang="fr-FR" i="1" dirty="0" err="1"/>
              <a:t>competition</a:t>
            </a:r>
            <a:r>
              <a:rPr lang="fr-FR" i="1" dirty="0"/>
              <a:t> </a:t>
            </a:r>
            <a:r>
              <a:rPr lang="fr-FR" i="1" dirty="0" err="1"/>
              <a:t>assay</a:t>
            </a:r>
            <a:r>
              <a:rPr lang="fr-FR" i="1" dirty="0"/>
              <a:t>.</a:t>
            </a:r>
            <a:r>
              <a:rPr lang="fr-FR" dirty="0"/>
              <a:t> </a:t>
            </a:r>
            <a:r>
              <a:rPr lang="fr-FR" i="1" dirty="0"/>
              <a:t>Journal of </a:t>
            </a:r>
            <a:r>
              <a:rPr lang="fr-FR" i="1" dirty="0" err="1"/>
              <a:t>Theoretical</a:t>
            </a:r>
            <a:r>
              <a:rPr lang="fr-FR" i="1" dirty="0"/>
              <a:t> </a:t>
            </a:r>
            <a:r>
              <a:rPr lang="fr-FR" i="1" dirty="0" err="1"/>
              <a:t>Biology</a:t>
            </a:r>
            <a:r>
              <a:rPr lang="fr-FR" i="1" dirty="0"/>
              <a:t>,</a:t>
            </a:r>
            <a:r>
              <a:rPr lang="fr-FR" dirty="0"/>
              <a:t> 312 (2012), 120–132.</a:t>
            </a:r>
          </a:p>
          <a:p>
            <a:endParaRPr lang="fr-FR" dirty="0"/>
          </a:p>
          <a:p>
            <a:r>
              <a:rPr lang="fr-FR" dirty="0"/>
              <a:t>L’objectif de cette simulation est de représenter fidèlement les dynamiques d’infection dans une culture cellulaire.</a:t>
            </a:r>
          </a:p>
        </p:txBody>
      </p:sp>
    </p:spTree>
    <p:extLst>
      <p:ext uri="{BB962C8B-B14F-4D97-AF65-F5344CB8AC3E}">
        <p14:creationId xmlns:p14="http://schemas.microsoft.com/office/powerpoint/2010/main" val="33911850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22B2700-A0C1-3464-5CC3-6A6890999E80}"/>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5BC3929-83BB-C18D-A97D-BC58A6FA0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2" name="Rectangle 11">
            <a:extLst>
              <a:ext uri="{FF2B5EF4-FFF2-40B4-BE49-F238E27FC236}">
                <a16:creationId xmlns:a16="http://schemas.microsoft.com/office/drawing/2014/main" id="{AA1AE8DB-C0F5-BE11-CE36-83067A11CF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FD78A2-C1F3-D3A5-63EC-9865E5C2FC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45F9ACA-AD20-C67A-BBE3-2F99A6D90B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E24EB3B4-E87E-183A-20CE-F4C1C703C2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296EEF65-B16A-3A38-51A7-30E713CF2A4C}"/>
              </a:ext>
            </a:extLst>
          </p:cNvPr>
          <p:cNvSpPr>
            <a:spLocks noGrp="1"/>
          </p:cNvSpPr>
          <p:nvPr>
            <p:ph type="ctrTitle"/>
          </p:nvPr>
        </p:nvSpPr>
        <p:spPr>
          <a:xfrm>
            <a:off x="699713" y="353160"/>
            <a:ext cx="11259675" cy="898581"/>
          </a:xfrm>
        </p:spPr>
        <p:txBody>
          <a:bodyPr anchor="ctr">
            <a:normAutofit/>
          </a:bodyPr>
          <a:lstStyle/>
          <a:p>
            <a:pPr algn="l"/>
            <a:r>
              <a:rPr lang="fr-FR" sz="4000" dirty="0">
                <a:solidFill>
                  <a:srgbClr val="FFFFFF"/>
                </a:solidFill>
              </a:rPr>
              <a:t>Test sur les paramètres</a:t>
            </a:r>
          </a:p>
        </p:txBody>
      </p:sp>
      <p:pic>
        <p:nvPicPr>
          <p:cNvPr id="5" name="Image 4" descr="Une image contenant texte, Tracé, ligne, diagramme&#10;&#10;Description générée automatiquement">
            <a:extLst>
              <a:ext uri="{FF2B5EF4-FFF2-40B4-BE49-F238E27FC236}">
                <a16:creationId xmlns:a16="http://schemas.microsoft.com/office/drawing/2014/main" id="{BE6FED9B-EF42-2EDF-7421-1270129FCF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4494" y="2452144"/>
            <a:ext cx="4939682" cy="3530159"/>
          </a:xfrm>
          <a:prstGeom prst="rect">
            <a:avLst/>
          </a:prstGeom>
        </p:spPr>
      </p:pic>
      <p:pic>
        <p:nvPicPr>
          <p:cNvPr id="11" name="Image 10" descr="Une image contenant texte, Tracé, ligne, diagramme&#10;&#10;Description générée automatiquement">
            <a:extLst>
              <a:ext uri="{FF2B5EF4-FFF2-40B4-BE49-F238E27FC236}">
                <a16:creationId xmlns:a16="http://schemas.microsoft.com/office/drawing/2014/main" id="{65B12A4B-69F0-39C0-FB9E-C08AFBC4AE9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75684" y="2452143"/>
            <a:ext cx="4939682" cy="3530159"/>
          </a:xfrm>
          <a:prstGeom prst="rect">
            <a:avLst/>
          </a:prstGeom>
        </p:spPr>
      </p:pic>
      <p:sp>
        <p:nvSpPr>
          <p:cNvPr id="13" name="ZoneTexte 12">
            <a:extLst>
              <a:ext uri="{FF2B5EF4-FFF2-40B4-BE49-F238E27FC236}">
                <a16:creationId xmlns:a16="http://schemas.microsoft.com/office/drawing/2014/main" id="{3ECD3817-8B7E-09A3-86EF-DB8E799E5727}"/>
              </a:ext>
            </a:extLst>
          </p:cNvPr>
          <p:cNvSpPr txBox="1"/>
          <p:nvPr/>
        </p:nvSpPr>
        <p:spPr>
          <a:xfrm>
            <a:off x="552200" y="2039098"/>
            <a:ext cx="4938596" cy="369332"/>
          </a:xfrm>
          <a:prstGeom prst="rect">
            <a:avLst/>
          </a:prstGeom>
          <a:noFill/>
        </p:spPr>
        <p:txBody>
          <a:bodyPr wrap="none" rtlCol="0">
            <a:spAutoFit/>
          </a:bodyPr>
          <a:lstStyle/>
          <a:p>
            <a:r>
              <a:rPr lang="fr-FR" dirty="0"/>
              <a:t>Perte lors de la diffusion des virus en maturation</a:t>
            </a:r>
          </a:p>
        </p:txBody>
      </p:sp>
      <p:sp>
        <p:nvSpPr>
          <p:cNvPr id="15" name="ZoneTexte 14">
            <a:extLst>
              <a:ext uri="{FF2B5EF4-FFF2-40B4-BE49-F238E27FC236}">
                <a16:creationId xmlns:a16="http://schemas.microsoft.com/office/drawing/2014/main" id="{D0E4BFF4-CFF4-C633-5590-708016C7D3DE}"/>
              </a:ext>
            </a:extLst>
          </p:cNvPr>
          <p:cNvSpPr txBox="1"/>
          <p:nvPr/>
        </p:nvSpPr>
        <p:spPr>
          <a:xfrm>
            <a:off x="7207739" y="2039096"/>
            <a:ext cx="4207627" cy="369332"/>
          </a:xfrm>
          <a:prstGeom prst="rect">
            <a:avLst/>
          </a:prstGeom>
          <a:noFill/>
        </p:spPr>
        <p:txBody>
          <a:bodyPr wrap="none" rtlCol="0">
            <a:spAutoFit/>
          </a:bodyPr>
          <a:lstStyle/>
          <a:p>
            <a:r>
              <a:rPr lang="fr-FR" dirty="0"/>
              <a:t>Perte uniquement pour les virus matures</a:t>
            </a:r>
          </a:p>
        </p:txBody>
      </p:sp>
      <p:sp>
        <p:nvSpPr>
          <p:cNvPr id="17" name="ZoneTexte 16">
            <a:extLst>
              <a:ext uri="{FF2B5EF4-FFF2-40B4-BE49-F238E27FC236}">
                <a16:creationId xmlns:a16="http://schemas.microsoft.com/office/drawing/2014/main" id="{554BAB99-F80E-59AD-8A8A-E92BC070C8C4}"/>
              </a:ext>
            </a:extLst>
          </p:cNvPr>
          <p:cNvSpPr txBox="1"/>
          <p:nvPr/>
        </p:nvSpPr>
        <p:spPr>
          <a:xfrm>
            <a:off x="1612775" y="6064491"/>
            <a:ext cx="8547653" cy="646331"/>
          </a:xfrm>
          <a:prstGeom prst="rect">
            <a:avLst/>
          </a:prstGeom>
          <a:noFill/>
        </p:spPr>
        <p:txBody>
          <a:bodyPr wrap="square" rtlCol="0">
            <a:spAutoFit/>
          </a:bodyPr>
          <a:lstStyle/>
          <a:p>
            <a:r>
              <a:rPr lang="fr-FR" dirty="0">
                <a:latin typeface="+mj-lt"/>
              </a:rPr>
              <a:t>alpha est un paramètre qui correspond à la perte de particule virale en un temps </a:t>
            </a:r>
            <a:r>
              <a:rPr lang="fr-FR" dirty="0" err="1">
                <a:latin typeface="+mj-lt"/>
              </a:rPr>
              <a:t>dt</a:t>
            </a:r>
            <a:r>
              <a:rPr lang="fr-FR" dirty="0">
                <a:latin typeface="+mj-lt"/>
              </a:rPr>
              <a:t>,  gère la vitesse de disparition de virus</a:t>
            </a:r>
          </a:p>
        </p:txBody>
      </p:sp>
    </p:spTree>
    <p:extLst>
      <p:ext uri="{BB962C8B-B14F-4D97-AF65-F5344CB8AC3E}">
        <p14:creationId xmlns:p14="http://schemas.microsoft.com/office/powerpoint/2010/main" val="38082729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EC28DB5-42FC-5723-3A83-BC3DEC37FFF3}"/>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6966C39-0039-3F6B-C429-FB04295F8B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2" name="Rectangle 11">
            <a:extLst>
              <a:ext uri="{FF2B5EF4-FFF2-40B4-BE49-F238E27FC236}">
                <a16:creationId xmlns:a16="http://schemas.microsoft.com/office/drawing/2014/main" id="{BEC24C8E-E07E-F079-D99B-E7CD04DC5E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FBF14E1-35B6-B504-4D49-069033C642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5AF4EAF-D6D4-3E70-FDBD-C6B5B82951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AE140C95-C096-C25E-361A-08DFC4902C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C3E5825D-2001-5014-0707-44BE0DC204A3}"/>
              </a:ext>
            </a:extLst>
          </p:cNvPr>
          <p:cNvSpPr>
            <a:spLocks noGrp="1"/>
          </p:cNvSpPr>
          <p:nvPr>
            <p:ph type="ctrTitle"/>
          </p:nvPr>
        </p:nvSpPr>
        <p:spPr>
          <a:xfrm>
            <a:off x="699713" y="353160"/>
            <a:ext cx="11259675" cy="898581"/>
          </a:xfrm>
        </p:spPr>
        <p:txBody>
          <a:bodyPr anchor="ctr">
            <a:normAutofit/>
          </a:bodyPr>
          <a:lstStyle/>
          <a:p>
            <a:pPr algn="l"/>
            <a:r>
              <a:rPr lang="fr-FR" sz="4000" dirty="0">
                <a:solidFill>
                  <a:srgbClr val="FFFFFF"/>
                </a:solidFill>
              </a:rPr>
              <a:t>Test sur les paramètres</a:t>
            </a:r>
          </a:p>
        </p:txBody>
      </p:sp>
      <p:pic>
        <p:nvPicPr>
          <p:cNvPr id="7" name="Image 6" descr="Une image contenant texte, ligne, Tracé, diagramme&#10;&#10;Description générée automatiquement">
            <a:extLst>
              <a:ext uri="{FF2B5EF4-FFF2-40B4-BE49-F238E27FC236}">
                <a16:creationId xmlns:a16="http://schemas.microsoft.com/office/drawing/2014/main" id="{4E326437-F899-F787-1D24-5BE28E9736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89174" y="2291241"/>
            <a:ext cx="4939682" cy="3530159"/>
          </a:xfrm>
          <a:prstGeom prst="rect">
            <a:avLst/>
          </a:prstGeom>
        </p:spPr>
      </p:pic>
      <p:sp>
        <p:nvSpPr>
          <p:cNvPr id="8" name="Rectangle 7">
            <a:extLst>
              <a:ext uri="{FF2B5EF4-FFF2-40B4-BE49-F238E27FC236}">
                <a16:creationId xmlns:a16="http://schemas.microsoft.com/office/drawing/2014/main" id="{7135CF2D-CB95-BC2D-2323-BAE78E154E6A}"/>
              </a:ext>
            </a:extLst>
          </p:cNvPr>
          <p:cNvSpPr/>
          <p:nvPr/>
        </p:nvSpPr>
        <p:spPr>
          <a:xfrm>
            <a:off x="4763386" y="2211572"/>
            <a:ext cx="2392326" cy="318977"/>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9" name="ZoneTexte 8">
            <a:extLst>
              <a:ext uri="{FF2B5EF4-FFF2-40B4-BE49-F238E27FC236}">
                <a16:creationId xmlns:a16="http://schemas.microsoft.com/office/drawing/2014/main" id="{BA2FA47C-0F33-83FD-A67F-6C2AD6E87BAB}"/>
              </a:ext>
            </a:extLst>
          </p:cNvPr>
          <p:cNvSpPr txBox="1"/>
          <p:nvPr/>
        </p:nvSpPr>
        <p:spPr>
          <a:xfrm>
            <a:off x="4482548" y="2126974"/>
            <a:ext cx="2772169" cy="369332"/>
          </a:xfrm>
          <a:prstGeom prst="rect">
            <a:avLst/>
          </a:prstGeom>
          <a:noFill/>
        </p:spPr>
        <p:txBody>
          <a:bodyPr wrap="none" rtlCol="0">
            <a:spAutoFit/>
          </a:bodyPr>
          <a:lstStyle/>
          <a:p>
            <a:r>
              <a:rPr lang="fr-FR" dirty="0"/>
              <a:t>Impact de µ sur l’infection</a:t>
            </a:r>
          </a:p>
        </p:txBody>
      </p:sp>
      <p:sp>
        <p:nvSpPr>
          <p:cNvPr id="11" name="ZoneTexte 10">
            <a:extLst>
              <a:ext uri="{FF2B5EF4-FFF2-40B4-BE49-F238E27FC236}">
                <a16:creationId xmlns:a16="http://schemas.microsoft.com/office/drawing/2014/main" id="{9FDAD02D-8F03-5E5B-4A25-1E56745FEBCB}"/>
              </a:ext>
            </a:extLst>
          </p:cNvPr>
          <p:cNvSpPr txBox="1"/>
          <p:nvPr/>
        </p:nvSpPr>
        <p:spPr>
          <a:xfrm>
            <a:off x="1630017" y="5784574"/>
            <a:ext cx="8547653" cy="369332"/>
          </a:xfrm>
          <a:prstGeom prst="rect">
            <a:avLst/>
          </a:prstGeom>
          <a:noFill/>
        </p:spPr>
        <p:txBody>
          <a:bodyPr wrap="square" rtlCol="0">
            <a:spAutoFit/>
          </a:bodyPr>
          <a:lstStyle/>
          <a:p>
            <a:r>
              <a:rPr lang="fr-FR" dirty="0">
                <a:latin typeface="+mj-lt"/>
              </a:rPr>
              <a:t>µ est un paramètre qui correspond à la probabilité de mort pour une cellule infectieuse</a:t>
            </a:r>
          </a:p>
        </p:txBody>
      </p:sp>
    </p:spTree>
    <p:extLst>
      <p:ext uri="{BB962C8B-B14F-4D97-AF65-F5344CB8AC3E}">
        <p14:creationId xmlns:p14="http://schemas.microsoft.com/office/powerpoint/2010/main" val="10892358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15093BE-67F1-3889-146B-0AEAB12C45D6}"/>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90BCD4D-79DA-5E01-E74A-76BBC2592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2" name="Rectangle 11">
            <a:extLst>
              <a:ext uri="{FF2B5EF4-FFF2-40B4-BE49-F238E27FC236}">
                <a16:creationId xmlns:a16="http://schemas.microsoft.com/office/drawing/2014/main" id="{FDEA8423-A040-713F-5773-D8FDF1EC2D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9528F57-3CB6-A310-24FA-D9D636947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B8AD23E-F6FE-FE4F-2B58-4D4BF92B33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E3927D91-2F6D-52B9-57CE-7D5A20ECB6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2F06EAE1-487C-1B53-226A-F0321E7BF01A}"/>
              </a:ext>
            </a:extLst>
          </p:cNvPr>
          <p:cNvSpPr>
            <a:spLocks noGrp="1"/>
          </p:cNvSpPr>
          <p:nvPr>
            <p:ph type="ctrTitle"/>
          </p:nvPr>
        </p:nvSpPr>
        <p:spPr>
          <a:xfrm>
            <a:off x="699713" y="353160"/>
            <a:ext cx="11259675" cy="898581"/>
          </a:xfrm>
        </p:spPr>
        <p:txBody>
          <a:bodyPr anchor="ctr">
            <a:normAutofit/>
          </a:bodyPr>
          <a:lstStyle/>
          <a:p>
            <a:pPr algn="l"/>
            <a:r>
              <a:rPr lang="fr-FR" sz="4000" dirty="0">
                <a:solidFill>
                  <a:srgbClr val="FFFFFF"/>
                </a:solidFill>
              </a:rPr>
              <a:t>Test sur les paramètres</a:t>
            </a:r>
          </a:p>
        </p:txBody>
      </p:sp>
      <p:pic>
        <p:nvPicPr>
          <p:cNvPr id="4" name="Image 3" descr="Une image contenant texte, ligne, Tracé, diagramme&#10;&#10;Description générée automatiquement">
            <a:extLst>
              <a:ext uri="{FF2B5EF4-FFF2-40B4-BE49-F238E27FC236}">
                <a16:creationId xmlns:a16="http://schemas.microsoft.com/office/drawing/2014/main" id="{233252F5-51B6-10FC-6097-5D79DC8CB8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9713" y="2171783"/>
            <a:ext cx="4888889" cy="3530159"/>
          </a:xfrm>
          <a:prstGeom prst="rect">
            <a:avLst/>
          </a:prstGeom>
        </p:spPr>
      </p:pic>
      <p:pic>
        <p:nvPicPr>
          <p:cNvPr id="7" name="Image 6" descr="Une image contenant texte, ligne, Tracé, diagramme&#10;&#10;Description générée automatiquement">
            <a:extLst>
              <a:ext uri="{FF2B5EF4-FFF2-40B4-BE49-F238E27FC236}">
                <a16:creationId xmlns:a16="http://schemas.microsoft.com/office/drawing/2014/main" id="{4BD7C53B-5D66-D125-1801-BA405BD476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03400" y="2171782"/>
            <a:ext cx="4939682" cy="3530159"/>
          </a:xfrm>
          <a:prstGeom prst="rect">
            <a:avLst/>
          </a:prstGeom>
        </p:spPr>
      </p:pic>
      <p:sp>
        <p:nvSpPr>
          <p:cNvPr id="8" name="ZoneTexte 7">
            <a:extLst>
              <a:ext uri="{FF2B5EF4-FFF2-40B4-BE49-F238E27FC236}">
                <a16:creationId xmlns:a16="http://schemas.microsoft.com/office/drawing/2014/main" id="{9013F3EC-CF27-B621-C29D-912F5B12DFF6}"/>
              </a:ext>
            </a:extLst>
          </p:cNvPr>
          <p:cNvSpPr txBox="1"/>
          <p:nvPr/>
        </p:nvSpPr>
        <p:spPr>
          <a:xfrm>
            <a:off x="1630017" y="5784574"/>
            <a:ext cx="8547653" cy="646331"/>
          </a:xfrm>
          <a:prstGeom prst="rect">
            <a:avLst/>
          </a:prstGeom>
          <a:noFill/>
        </p:spPr>
        <p:txBody>
          <a:bodyPr wrap="square" rtlCol="0">
            <a:spAutoFit/>
          </a:bodyPr>
          <a:lstStyle/>
          <a:p>
            <a:r>
              <a:rPr lang="fr-FR" dirty="0">
                <a:latin typeface="+mj-lt"/>
              </a:rPr>
              <a:t>s est un paramètre qui correspond à la probabilité qu’une cellule soit infectée par une particule viral</a:t>
            </a:r>
          </a:p>
        </p:txBody>
      </p:sp>
    </p:spTree>
    <p:extLst>
      <p:ext uri="{BB962C8B-B14F-4D97-AF65-F5344CB8AC3E}">
        <p14:creationId xmlns:p14="http://schemas.microsoft.com/office/powerpoint/2010/main" val="16754647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E911C20-2476-5815-773B-1E1AEE918E32}"/>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C3B6849-8323-A9B8-AA19-D480FDB57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2" name="Rectangle 11">
            <a:extLst>
              <a:ext uri="{FF2B5EF4-FFF2-40B4-BE49-F238E27FC236}">
                <a16:creationId xmlns:a16="http://schemas.microsoft.com/office/drawing/2014/main" id="{1D1B7B87-C9AA-CB4B-4C5D-5DC7D4743D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F8AC523-039C-4F23-C0A0-5B19DF501F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68D2FF71-E234-86C8-F53F-A73C99524E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52E79361-FAD0-4E1F-8AD3-19BEDDF89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6CF6F990-6C25-1E5C-F37A-8DC3D20E3ED1}"/>
              </a:ext>
            </a:extLst>
          </p:cNvPr>
          <p:cNvSpPr>
            <a:spLocks noGrp="1"/>
          </p:cNvSpPr>
          <p:nvPr>
            <p:ph type="ctrTitle"/>
          </p:nvPr>
        </p:nvSpPr>
        <p:spPr>
          <a:xfrm>
            <a:off x="699713" y="353160"/>
            <a:ext cx="11259675" cy="898581"/>
          </a:xfrm>
        </p:spPr>
        <p:txBody>
          <a:bodyPr anchor="ctr">
            <a:normAutofit/>
          </a:bodyPr>
          <a:lstStyle/>
          <a:p>
            <a:pPr algn="l"/>
            <a:r>
              <a:rPr lang="fr-FR" sz="4000" dirty="0">
                <a:solidFill>
                  <a:srgbClr val="FFFFFF"/>
                </a:solidFill>
              </a:rPr>
              <a:t>Test sur les paramètres</a:t>
            </a:r>
          </a:p>
        </p:txBody>
      </p:sp>
      <p:pic>
        <p:nvPicPr>
          <p:cNvPr id="5" name="Image 4" descr="Une image contenant texte, diagramme, ligne, Tracé&#10;&#10;Description générée automatiquement">
            <a:extLst>
              <a:ext uri="{FF2B5EF4-FFF2-40B4-BE49-F238E27FC236}">
                <a16:creationId xmlns:a16="http://schemas.microsoft.com/office/drawing/2014/main" id="{B0B4E93D-7376-480B-8CE6-CC196046ED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26159" y="2107252"/>
            <a:ext cx="4939682" cy="3530159"/>
          </a:xfrm>
          <a:prstGeom prst="rect">
            <a:avLst/>
          </a:prstGeom>
        </p:spPr>
      </p:pic>
      <p:sp>
        <p:nvSpPr>
          <p:cNvPr id="6" name="ZoneTexte 5">
            <a:extLst>
              <a:ext uri="{FF2B5EF4-FFF2-40B4-BE49-F238E27FC236}">
                <a16:creationId xmlns:a16="http://schemas.microsoft.com/office/drawing/2014/main" id="{01E2E421-C7D6-2F86-0FD7-E635AEC5BFEF}"/>
              </a:ext>
            </a:extLst>
          </p:cNvPr>
          <p:cNvSpPr txBox="1"/>
          <p:nvPr/>
        </p:nvSpPr>
        <p:spPr>
          <a:xfrm>
            <a:off x="1630017" y="5784574"/>
            <a:ext cx="8547653" cy="646331"/>
          </a:xfrm>
          <a:prstGeom prst="rect">
            <a:avLst/>
          </a:prstGeom>
          <a:noFill/>
        </p:spPr>
        <p:txBody>
          <a:bodyPr wrap="square" rtlCol="0">
            <a:spAutoFit/>
          </a:bodyPr>
          <a:lstStyle/>
          <a:p>
            <a:r>
              <a:rPr lang="fr-FR" dirty="0">
                <a:latin typeface="+mj-lt"/>
              </a:rPr>
              <a:t>V est un paramètre qui correspond à la quantité de virus produit par heure pour une particule virale ayant infecté une cellule</a:t>
            </a:r>
          </a:p>
        </p:txBody>
      </p:sp>
    </p:spTree>
    <p:extLst>
      <p:ext uri="{BB962C8B-B14F-4D97-AF65-F5344CB8AC3E}">
        <p14:creationId xmlns:p14="http://schemas.microsoft.com/office/powerpoint/2010/main" val="14471460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5" name="Rectangle 24">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EACE7CA7-8F56-4AD3-64ED-12C92CDA61E3}"/>
              </a:ext>
            </a:extLst>
          </p:cNvPr>
          <p:cNvSpPr>
            <a:spLocks noGrp="1"/>
          </p:cNvSpPr>
          <p:nvPr>
            <p:ph type="ctrTitle"/>
          </p:nvPr>
        </p:nvSpPr>
        <p:spPr>
          <a:xfrm>
            <a:off x="699714" y="353160"/>
            <a:ext cx="7091300" cy="898581"/>
          </a:xfrm>
        </p:spPr>
        <p:txBody>
          <a:bodyPr anchor="ctr">
            <a:normAutofit fontScale="90000"/>
          </a:bodyPr>
          <a:lstStyle/>
          <a:p>
            <a:pPr algn="l"/>
            <a:r>
              <a:rPr lang="fr-FR" sz="3700" dirty="0">
                <a:solidFill>
                  <a:srgbClr val="FFFFFF"/>
                </a:solidFill>
              </a:rPr>
              <a:t>Croissance cellulaire dans la simulation</a:t>
            </a:r>
          </a:p>
        </p:txBody>
      </p:sp>
      <p:pic>
        <p:nvPicPr>
          <p:cNvPr id="6" name="simulation_cell_growth_80">
            <a:hlinkClick r:id="" action="ppaction://media"/>
            <a:extLst>
              <a:ext uri="{FF2B5EF4-FFF2-40B4-BE49-F238E27FC236}">
                <a16:creationId xmlns:a16="http://schemas.microsoft.com/office/drawing/2014/main" id="{96EFEA63-DE8A-EE27-9BEB-6EDA8C555D0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563312" y="1848051"/>
            <a:ext cx="5775685" cy="3850457"/>
          </a:xfrm>
          <a:prstGeom prst="rect">
            <a:avLst/>
          </a:prstGeom>
        </p:spPr>
      </p:pic>
      <p:sp>
        <p:nvSpPr>
          <p:cNvPr id="9" name="ZoneTexte 8">
            <a:extLst>
              <a:ext uri="{FF2B5EF4-FFF2-40B4-BE49-F238E27FC236}">
                <a16:creationId xmlns:a16="http://schemas.microsoft.com/office/drawing/2014/main" id="{CC810775-36CD-3B81-5DC5-FD416E2DD363}"/>
              </a:ext>
            </a:extLst>
          </p:cNvPr>
          <p:cNvSpPr txBox="1"/>
          <p:nvPr/>
        </p:nvSpPr>
        <p:spPr>
          <a:xfrm>
            <a:off x="480464" y="5694836"/>
            <a:ext cx="11170761" cy="954107"/>
          </a:xfrm>
          <a:prstGeom prst="rect">
            <a:avLst/>
          </a:prstGeom>
          <a:noFill/>
        </p:spPr>
        <p:txBody>
          <a:bodyPr wrap="square" rtlCol="0">
            <a:spAutoFit/>
          </a:bodyPr>
          <a:lstStyle/>
          <a:p>
            <a:r>
              <a:rPr lang="fr-FR" sz="1400" dirty="0">
                <a:solidFill>
                  <a:srgbClr val="000000"/>
                </a:solidFill>
                <a:latin typeface="HAGFI G+ Adv P 4 D F 60 E"/>
              </a:rPr>
              <a:t>Une valeur p est donnée à chaque cellule non infectée (pixel bleu), comprise en 0 et po = 24h. Lorsque p = po et qu’il y a de la place dans le voisinage de la cellule la cellule se divise et un pixel bleu se place dans l’espace voisin. </a:t>
            </a:r>
          </a:p>
          <a:p>
            <a:r>
              <a:rPr lang="fr-FR" sz="1400" dirty="0">
                <a:solidFill>
                  <a:srgbClr val="000000"/>
                </a:solidFill>
                <a:latin typeface="HAGFI G+ Adv P 4 D F 60 E"/>
              </a:rPr>
              <a:t>On remarque que cela suit les tendances d’une croissance exponentiel jusqu’au temps 40h. Néanmoins, ici, je ne prends pas en compte le ralentissement de la croissance cellulaire en raison de l’appauvrissement du milieu. </a:t>
            </a:r>
            <a:endParaRPr lang="fr-FR" sz="1400" dirty="0"/>
          </a:p>
        </p:txBody>
      </p:sp>
      <p:pic>
        <p:nvPicPr>
          <p:cNvPr id="13" name="Image 12">
            <a:extLst>
              <a:ext uri="{FF2B5EF4-FFF2-40B4-BE49-F238E27FC236}">
                <a16:creationId xmlns:a16="http://schemas.microsoft.com/office/drawing/2014/main" id="{34EB7846-D014-3697-73D4-780FC12A4191}"/>
              </a:ext>
            </a:extLst>
          </p:cNvPr>
          <p:cNvPicPr>
            <a:picLocks noChangeAspect="1"/>
          </p:cNvPicPr>
          <p:nvPr/>
        </p:nvPicPr>
        <p:blipFill>
          <a:blip r:embed="rId6"/>
          <a:stretch>
            <a:fillRect/>
          </a:stretch>
        </p:blipFill>
        <p:spPr>
          <a:xfrm>
            <a:off x="480464" y="2204185"/>
            <a:ext cx="6127276" cy="3339967"/>
          </a:xfrm>
          <a:prstGeom prst="rect">
            <a:avLst/>
          </a:prstGeom>
        </p:spPr>
      </p:pic>
    </p:spTree>
    <p:extLst>
      <p:ext uri="{BB962C8B-B14F-4D97-AF65-F5344CB8AC3E}">
        <p14:creationId xmlns:p14="http://schemas.microsoft.com/office/powerpoint/2010/main" val="2737032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0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5" name="Rectangle 24">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EACE7CA7-8F56-4AD3-64ED-12C92CDA61E3}"/>
              </a:ext>
            </a:extLst>
          </p:cNvPr>
          <p:cNvSpPr>
            <a:spLocks noGrp="1"/>
          </p:cNvSpPr>
          <p:nvPr>
            <p:ph type="ctrTitle"/>
          </p:nvPr>
        </p:nvSpPr>
        <p:spPr>
          <a:xfrm>
            <a:off x="699714" y="353160"/>
            <a:ext cx="7091300" cy="898581"/>
          </a:xfrm>
        </p:spPr>
        <p:txBody>
          <a:bodyPr anchor="ctr">
            <a:normAutofit/>
          </a:bodyPr>
          <a:lstStyle/>
          <a:p>
            <a:pPr algn="l"/>
            <a:r>
              <a:rPr lang="fr-FR" sz="3700" dirty="0">
                <a:solidFill>
                  <a:srgbClr val="FFFFFF"/>
                </a:solidFill>
              </a:rPr>
              <a:t>Diffusion virale dans le milieu</a:t>
            </a:r>
          </a:p>
        </p:txBody>
      </p:sp>
      <p:pic>
        <p:nvPicPr>
          <p:cNvPr id="5" name="simulation_virus_diffusion">
            <a:hlinkClick r:id="" action="ppaction://media"/>
            <a:extLst>
              <a:ext uri="{FF2B5EF4-FFF2-40B4-BE49-F238E27FC236}">
                <a16:creationId xmlns:a16="http://schemas.microsoft.com/office/drawing/2014/main" id="{6DEF8361-EB57-22A0-37F0-EA4EB46AEA0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01512" y="1702505"/>
            <a:ext cx="7976773" cy="5317848"/>
          </a:xfrm>
          <a:prstGeom prst="rect">
            <a:avLst/>
          </a:prstGeom>
        </p:spPr>
      </p:pic>
      <p:pic>
        <p:nvPicPr>
          <p:cNvPr id="7" name="simulation_cell_diff_virus">
            <a:hlinkClick r:id="" action="ppaction://media"/>
            <a:extLst>
              <a:ext uri="{FF2B5EF4-FFF2-40B4-BE49-F238E27FC236}">
                <a16:creationId xmlns:a16="http://schemas.microsoft.com/office/drawing/2014/main" id="{C8CCC620-A5D9-927A-D128-6AE4D7B410BA}"/>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7524513" y="1810560"/>
            <a:ext cx="4063465" cy="2708977"/>
          </a:xfrm>
          <a:prstGeom prst="rect">
            <a:avLst/>
          </a:prstGeom>
        </p:spPr>
      </p:pic>
      <p:pic>
        <p:nvPicPr>
          <p:cNvPr id="10" name="Image 9">
            <a:extLst>
              <a:ext uri="{FF2B5EF4-FFF2-40B4-BE49-F238E27FC236}">
                <a16:creationId xmlns:a16="http://schemas.microsoft.com/office/drawing/2014/main" id="{068F1C39-5A91-1AE8-26CD-BC60E74A76BF}"/>
              </a:ext>
            </a:extLst>
          </p:cNvPr>
          <p:cNvPicPr>
            <a:picLocks noChangeAspect="1"/>
          </p:cNvPicPr>
          <p:nvPr/>
        </p:nvPicPr>
        <p:blipFill>
          <a:blip r:embed="rId8"/>
          <a:stretch>
            <a:fillRect/>
          </a:stretch>
        </p:blipFill>
        <p:spPr>
          <a:xfrm>
            <a:off x="8179797" y="4813883"/>
            <a:ext cx="3267531" cy="1810003"/>
          </a:xfrm>
          <a:prstGeom prst="rect">
            <a:avLst/>
          </a:prstGeom>
        </p:spPr>
      </p:pic>
      <p:sp>
        <p:nvSpPr>
          <p:cNvPr id="11" name="Titre 1">
            <a:extLst>
              <a:ext uri="{FF2B5EF4-FFF2-40B4-BE49-F238E27FC236}">
                <a16:creationId xmlns:a16="http://schemas.microsoft.com/office/drawing/2014/main" id="{53C5805A-D182-9586-DF3C-17FC10AF59A4}"/>
              </a:ext>
            </a:extLst>
          </p:cNvPr>
          <p:cNvSpPr txBox="1">
            <a:spLocks/>
          </p:cNvSpPr>
          <p:nvPr/>
        </p:nvSpPr>
        <p:spPr>
          <a:xfrm>
            <a:off x="8022622" y="4237715"/>
            <a:ext cx="2631753" cy="898581"/>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000" i="1" u="sng" dirty="0"/>
              <a:t>Diffusion du virus :</a:t>
            </a:r>
          </a:p>
        </p:txBody>
      </p:sp>
    </p:spTree>
    <p:extLst>
      <p:ext uri="{BB962C8B-B14F-4D97-AF65-F5344CB8AC3E}">
        <p14:creationId xmlns:p14="http://schemas.microsoft.com/office/powerpoint/2010/main" val="3364838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5600" fill="hold"/>
                                        <p:tgtEl>
                                          <p:spTgt spid="5"/>
                                        </p:tgtEl>
                                      </p:cBhvr>
                                    </p:cmd>
                                  </p:childTnLst>
                                </p:cTn>
                              </p:par>
                              <p:par>
                                <p:cTn id="7" presetID="1" presetClass="mediacall" presetSubtype="0" fill="hold" nodeType="withEffect">
                                  <p:stCondLst>
                                    <p:cond delay="0"/>
                                  </p:stCondLst>
                                  <p:childTnLst>
                                    <p:cmd type="call" cmd="playFrom(0.0)">
                                      <p:cBhvr>
                                        <p:cTn id="8" dur="450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5"/>
                </p:tgtEl>
              </p:cMediaNode>
            </p:video>
            <p:seq concurrent="1" nextAc="seek">
              <p:cTn id="10" restart="whenNotActive" fill="hold" evtFilter="cancelBubble" nodeType="interactiveSeq">
                <p:stCondLst>
                  <p:cond evt="onClick" delay="0">
                    <p:tgtEl>
                      <p:spTgt spid="5"/>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withEffect">
                                  <p:stCondLst>
                                    <p:cond delay="0"/>
                                  </p:stCondLst>
                                  <p:childTnLst>
                                    <p:cmd type="call" cmd="togglePause">
                                      <p:cBhvr>
                                        <p:cTn id="14" dur="1" fill="hold"/>
                                        <p:tgtEl>
                                          <p:spTgt spid="5"/>
                                        </p:tgtEl>
                                      </p:cBhvr>
                                    </p:cmd>
                                  </p:childTnLst>
                                </p:cTn>
                              </p:par>
                            </p:childTnLst>
                          </p:cTn>
                        </p:par>
                      </p:childTnLst>
                    </p:cTn>
                  </p:par>
                </p:childTnLst>
              </p:cTn>
              <p:nextCondLst>
                <p:cond evt="onClick" delay="0">
                  <p:tgtEl>
                    <p:spTgt spid="5"/>
                  </p:tgtEl>
                </p:cond>
              </p:nextCondLst>
            </p:seq>
            <p:video>
              <p:cMediaNode vol="80000">
                <p:cTn id="15" fill="hold" display="0">
                  <p:stCondLst>
                    <p:cond delay="indefinite"/>
                  </p:stCondLst>
                </p:cTn>
                <p:tgtEl>
                  <p:spTgt spid="7"/>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5" name="Rectangle 24">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EACE7CA7-8F56-4AD3-64ED-12C92CDA61E3}"/>
              </a:ext>
            </a:extLst>
          </p:cNvPr>
          <p:cNvSpPr>
            <a:spLocks noGrp="1"/>
          </p:cNvSpPr>
          <p:nvPr>
            <p:ph type="ctrTitle"/>
          </p:nvPr>
        </p:nvSpPr>
        <p:spPr>
          <a:xfrm>
            <a:off x="699714" y="353160"/>
            <a:ext cx="7091300" cy="898581"/>
          </a:xfrm>
        </p:spPr>
        <p:txBody>
          <a:bodyPr anchor="ctr">
            <a:normAutofit/>
          </a:bodyPr>
          <a:lstStyle/>
          <a:p>
            <a:pPr algn="l"/>
            <a:r>
              <a:rPr lang="fr-FR" sz="3700" dirty="0">
                <a:solidFill>
                  <a:srgbClr val="FFFFFF"/>
                </a:solidFill>
              </a:rPr>
              <a:t>Les principes de bases</a:t>
            </a:r>
          </a:p>
        </p:txBody>
      </p:sp>
      <p:pic>
        <p:nvPicPr>
          <p:cNvPr id="4" name="Image 3">
            <a:extLst>
              <a:ext uri="{FF2B5EF4-FFF2-40B4-BE49-F238E27FC236}">
                <a16:creationId xmlns:a16="http://schemas.microsoft.com/office/drawing/2014/main" id="{C5DDF7D8-68E6-1A29-17D8-B5E5707DC9E5}"/>
              </a:ext>
            </a:extLst>
          </p:cNvPr>
          <p:cNvPicPr>
            <a:picLocks noChangeAspect="1"/>
          </p:cNvPicPr>
          <p:nvPr/>
        </p:nvPicPr>
        <p:blipFill>
          <a:blip r:embed="rId2"/>
          <a:stretch>
            <a:fillRect/>
          </a:stretch>
        </p:blipFill>
        <p:spPr>
          <a:xfrm>
            <a:off x="322337" y="1991103"/>
            <a:ext cx="5654808" cy="1496349"/>
          </a:xfrm>
          <a:prstGeom prst="rect">
            <a:avLst/>
          </a:prstGeom>
        </p:spPr>
      </p:pic>
      <p:pic>
        <p:nvPicPr>
          <p:cNvPr id="8" name="Image 7">
            <a:extLst>
              <a:ext uri="{FF2B5EF4-FFF2-40B4-BE49-F238E27FC236}">
                <a16:creationId xmlns:a16="http://schemas.microsoft.com/office/drawing/2014/main" id="{FA89FC1B-E68F-0269-E345-E5F9DF1AE25E}"/>
              </a:ext>
            </a:extLst>
          </p:cNvPr>
          <p:cNvPicPr>
            <a:picLocks noChangeAspect="1"/>
          </p:cNvPicPr>
          <p:nvPr/>
        </p:nvPicPr>
        <p:blipFill>
          <a:blip r:embed="rId3"/>
          <a:stretch>
            <a:fillRect/>
          </a:stretch>
        </p:blipFill>
        <p:spPr>
          <a:xfrm>
            <a:off x="4892290" y="4573699"/>
            <a:ext cx="6041573" cy="1326588"/>
          </a:xfrm>
          <a:prstGeom prst="rect">
            <a:avLst/>
          </a:prstGeom>
        </p:spPr>
      </p:pic>
      <p:sp>
        <p:nvSpPr>
          <p:cNvPr id="11" name="Titre 1">
            <a:extLst>
              <a:ext uri="{FF2B5EF4-FFF2-40B4-BE49-F238E27FC236}">
                <a16:creationId xmlns:a16="http://schemas.microsoft.com/office/drawing/2014/main" id="{EE628BC9-2496-2311-E34C-0380E1C900C5}"/>
              </a:ext>
            </a:extLst>
          </p:cNvPr>
          <p:cNvSpPr txBox="1">
            <a:spLocks/>
          </p:cNvSpPr>
          <p:nvPr/>
        </p:nvSpPr>
        <p:spPr>
          <a:xfrm>
            <a:off x="699714" y="1475401"/>
            <a:ext cx="1171921" cy="898581"/>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000" i="1" u="sng" dirty="0"/>
              <a:t>Infection</a:t>
            </a:r>
            <a:r>
              <a:rPr lang="fr-FR" sz="2000" dirty="0"/>
              <a:t>: </a:t>
            </a:r>
          </a:p>
        </p:txBody>
      </p:sp>
      <p:sp>
        <p:nvSpPr>
          <p:cNvPr id="12" name="Titre 1">
            <a:extLst>
              <a:ext uri="{FF2B5EF4-FFF2-40B4-BE49-F238E27FC236}">
                <a16:creationId xmlns:a16="http://schemas.microsoft.com/office/drawing/2014/main" id="{D8713008-09F2-C53B-D898-73C5C3B85E17}"/>
              </a:ext>
            </a:extLst>
          </p:cNvPr>
          <p:cNvSpPr txBox="1">
            <a:spLocks/>
          </p:cNvSpPr>
          <p:nvPr/>
        </p:nvSpPr>
        <p:spPr>
          <a:xfrm>
            <a:off x="4924079" y="4070098"/>
            <a:ext cx="2631753" cy="898581"/>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fr-FR" sz="2000" i="1" u="sng" dirty="0"/>
              <a:t>Production de virus: </a:t>
            </a:r>
          </a:p>
        </p:txBody>
      </p:sp>
      <p:sp>
        <p:nvSpPr>
          <p:cNvPr id="3" name="ZoneTexte 2">
            <a:extLst>
              <a:ext uri="{FF2B5EF4-FFF2-40B4-BE49-F238E27FC236}">
                <a16:creationId xmlns:a16="http://schemas.microsoft.com/office/drawing/2014/main" id="{8B8E8257-1ECE-C126-0BC7-150F25A44676}"/>
              </a:ext>
            </a:extLst>
          </p:cNvPr>
          <p:cNvSpPr txBox="1"/>
          <p:nvPr/>
        </p:nvSpPr>
        <p:spPr>
          <a:xfrm>
            <a:off x="5810865" y="1706655"/>
            <a:ext cx="6381135" cy="2031325"/>
          </a:xfrm>
          <a:prstGeom prst="rect">
            <a:avLst/>
          </a:prstGeom>
          <a:noFill/>
        </p:spPr>
        <p:txBody>
          <a:bodyPr wrap="square" rtlCol="0">
            <a:spAutoFit/>
          </a:bodyPr>
          <a:lstStyle/>
          <a:p>
            <a:r>
              <a:rPr lang="fr-FR" dirty="0"/>
              <a:t>Les cellules passent par des états Cx. Co correspond à non infectées, C1 jusqu’à C23 à une phase infectée et où le virus ne produit pas encore de virions (cette phase dure 24 h). C24 correspond à des cellules infectieuses, qui produisent du virus. </a:t>
            </a:r>
          </a:p>
          <a:p>
            <a:r>
              <a:rPr lang="fr-FR" dirty="0"/>
              <a:t>Selon une probabilité de µ, une cellule peut passer en apoptose. La cellule est donc considérée comme morte. </a:t>
            </a:r>
          </a:p>
          <a:p>
            <a:endParaRPr lang="fr-FR" dirty="0"/>
          </a:p>
        </p:txBody>
      </p:sp>
      <p:sp>
        <p:nvSpPr>
          <p:cNvPr id="5" name="ZoneTexte 4">
            <a:extLst>
              <a:ext uri="{FF2B5EF4-FFF2-40B4-BE49-F238E27FC236}">
                <a16:creationId xmlns:a16="http://schemas.microsoft.com/office/drawing/2014/main" id="{89230BB8-1E08-4A91-27DF-D78C0DCE733B}"/>
              </a:ext>
            </a:extLst>
          </p:cNvPr>
          <p:cNvSpPr txBox="1"/>
          <p:nvPr/>
        </p:nvSpPr>
        <p:spPr>
          <a:xfrm>
            <a:off x="123275" y="4920934"/>
            <a:ext cx="4645741" cy="1754326"/>
          </a:xfrm>
          <a:prstGeom prst="rect">
            <a:avLst/>
          </a:prstGeom>
          <a:noFill/>
        </p:spPr>
        <p:txBody>
          <a:bodyPr wrap="square" rtlCol="0">
            <a:spAutoFit/>
          </a:bodyPr>
          <a:lstStyle/>
          <a:p>
            <a:r>
              <a:rPr lang="fr-FR" dirty="0"/>
              <a:t>Il s’agit de la formule donnée par le manuscrit utilisé pour ces travaux. </a:t>
            </a:r>
          </a:p>
          <a:p>
            <a:r>
              <a:rPr lang="fr-FR" dirty="0"/>
              <a:t>En plus de cette production, il a été ajouté un temps de maturation pour le virion avant d’être infectieux.</a:t>
            </a:r>
          </a:p>
          <a:p>
            <a:endParaRPr lang="fr-FR" dirty="0"/>
          </a:p>
        </p:txBody>
      </p:sp>
    </p:spTree>
    <p:extLst>
      <p:ext uri="{BB962C8B-B14F-4D97-AF65-F5344CB8AC3E}">
        <p14:creationId xmlns:p14="http://schemas.microsoft.com/office/powerpoint/2010/main" val="9674229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2" name="Rectangle 11">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EACE7CA7-8F56-4AD3-64ED-12C92CDA61E3}"/>
              </a:ext>
            </a:extLst>
          </p:cNvPr>
          <p:cNvSpPr>
            <a:spLocks noGrp="1"/>
          </p:cNvSpPr>
          <p:nvPr>
            <p:ph type="ctrTitle"/>
          </p:nvPr>
        </p:nvSpPr>
        <p:spPr>
          <a:xfrm>
            <a:off x="699714" y="353160"/>
            <a:ext cx="7091300" cy="898581"/>
          </a:xfrm>
        </p:spPr>
        <p:txBody>
          <a:bodyPr anchor="ctr">
            <a:normAutofit/>
          </a:bodyPr>
          <a:lstStyle/>
          <a:p>
            <a:pPr algn="l"/>
            <a:r>
              <a:rPr lang="fr-FR" sz="4000" dirty="0">
                <a:solidFill>
                  <a:srgbClr val="FFFFFF"/>
                </a:solidFill>
              </a:rPr>
              <a:t>Simulation d’infection</a:t>
            </a:r>
          </a:p>
        </p:txBody>
      </p:sp>
      <p:pic>
        <p:nvPicPr>
          <p:cNvPr id="4" name="simulation_cell_100">
            <a:hlinkClick r:id="" action="ppaction://media"/>
            <a:extLst>
              <a:ext uri="{FF2B5EF4-FFF2-40B4-BE49-F238E27FC236}">
                <a16:creationId xmlns:a16="http://schemas.microsoft.com/office/drawing/2014/main" id="{3C454C5A-06BA-5BDC-30BD-7D53DB43BCC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99714" y="2093733"/>
            <a:ext cx="5131088" cy="3848316"/>
          </a:xfrm>
          <a:prstGeom prst="rect">
            <a:avLst/>
          </a:prstGeom>
        </p:spPr>
      </p:pic>
      <p:pic>
        <p:nvPicPr>
          <p:cNvPr id="5" name="simulation_virus100">
            <a:hlinkClick r:id="" action="ppaction://media"/>
            <a:extLst>
              <a:ext uri="{FF2B5EF4-FFF2-40B4-BE49-F238E27FC236}">
                <a16:creationId xmlns:a16="http://schemas.microsoft.com/office/drawing/2014/main" id="{BCF62FF3-D951-B51B-66FF-348D623A85FC}"/>
              </a:ext>
            </a:extLst>
          </p:cNvPr>
          <p:cNvPicPr>
            <a:picLocks noChangeAspect="1"/>
          </p:cNvPicPr>
          <p:nvPr>
            <a:videoFile r:link="rId3"/>
            <p:extLst>
              <p:ext uri="{DAA4B4D4-6D71-4841-9C94-3DE7FCFB9230}">
                <p14:media xmlns:p14="http://schemas.microsoft.com/office/powerpoint/2010/main" r:embed="rId4">
                  <p14:trim end="937"/>
                </p14:media>
              </p:ext>
            </p:extLst>
          </p:nvPr>
        </p:nvPicPr>
        <p:blipFill>
          <a:blip r:embed="rId8"/>
          <a:stretch>
            <a:fillRect/>
          </a:stretch>
        </p:blipFill>
        <p:spPr>
          <a:xfrm>
            <a:off x="6329131" y="2130220"/>
            <a:ext cx="5131087" cy="3848315"/>
          </a:xfrm>
          <a:prstGeom prst="rect">
            <a:avLst/>
          </a:prstGeom>
        </p:spPr>
      </p:pic>
      <p:sp>
        <p:nvSpPr>
          <p:cNvPr id="3" name="ZoneTexte 2">
            <a:extLst>
              <a:ext uri="{FF2B5EF4-FFF2-40B4-BE49-F238E27FC236}">
                <a16:creationId xmlns:a16="http://schemas.microsoft.com/office/drawing/2014/main" id="{4A917021-7C34-8A92-50E9-525BFEBD80D7}"/>
              </a:ext>
            </a:extLst>
          </p:cNvPr>
          <p:cNvSpPr txBox="1"/>
          <p:nvPr/>
        </p:nvSpPr>
        <p:spPr>
          <a:xfrm>
            <a:off x="3825434" y="5814064"/>
            <a:ext cx="3213572" cy="1169551"/>
          </a:xfrm>
          <a:prstGeom prst="rect">
            <a:avLst/>
          </a:prstGeom>
          <a:noFill/>
        </p:spPr>
        <p:txBody>
          <a:bodyPr wrap="none" rtlCol="0">
            <a:spAutoFit/>
          </a:bodyPr>
          <a:lstStyle/>
          <a:p>
            <a:r>
              <a:rPr lang="fr-FR" sz="1400" b="1" dirty="0" err="1"/>
              <a:t>Timestep</a:t>
            </a:r>
            <a:r>
              <a:rPr lang="fr-FR" sz="1400" b="1" dirty="0"/>
              <a:t> 24: 0.00% de cellules </a:t>
            </a:r>
            <a:r>
              <a:rPr lang="fr-FR" sz="1400" b="1" dirty="0" err="1"/>
              <a:t>Gfp</a:t>
            </a:r>
            <a:r>
              <a:rPr lang="fr-FR" sz="1400" b="1" dirty="0"/>
              <a:t>+</a:t>
            </a:r>
          </a:p>
          <a:p>
            <a:r>
              <a:rPr lang="fr-FR" sz="1400" b="1" dirty="0" err="1"/>
              <a:t>Timestep</a:t>
            </a:r>
            <a:r>
              <a:rPr lang="fr-FR" sz="1400" b="1" dirty="0"/>
              <a:t> 48: 8.45% de cellules </a:t>
            </a:r>
            <a:r>
              <a:rPr lang="fr-FR" sz="1400" b="1" dirty="0" err="1"/>
              <a:t>Gfp</a:t>
            </a:r>
            <a:r>
              <a:rPr lang="fr-FR" sz="1400" b="1" dirty="0"/>
              <a:t>+</a:t>
            </a:r>
          </a:p>
          <a:p>
            <a:r>
              <a:rPr lang="fr-FR" sz="1400" b="1" dirty="0" err="1"/>
              <a:t>Timestep</a:t>
            </a:r>
            <a:r>
              <a:rPr lang="fr-FR" sz="1400" b="1" dirty="0"/>
              <a:t> 72: 53.48% de cellules </a:t>
            </a:r>
            <a:r>
              <a:rPr lang="fr-FR" sz="1400" b="1" dirty="0" err="1"/>
              <a:t>Gfp</a:t>
            </a:r>
            <a:r>
              <a:rPr lang="fr-FR" sz="1400" b="1" dirty="0"/>
              <a:t>+</a:t>
            </a:r>
          </a:p>
          <a:p>
            <a:r>
              <a:rPr lang="fr-FR" sz="1400" b="1" dirty="0" err="1"/>
              <a:t>Timestep</a:t>
            </a:r>
            <a:r>
              <a:rPr lang="fr-FR" sz="1400" b="1" dirty="0"/>
              <a:t> 95: 96.17% de cellules </a:t>
            </a:r>
            <a:r>
              <a:rPr lang="fr-FR" sz="1400" b="1" dirty="0" err="1"/>
              <a:t>Gfp</a:t>
            </a:r>
            <a:r>
              <a:rPr lang="fr-FR" sz="1400" b="1" dirty="0"/>
              <a:t>+</a:t>
            </a:r>
          </a:p>
          <a:p>
            <a:endParaRPr lang="fr-FR" sz="1400" b="1" dirty="0"/>
          </a:p>
        </p:txBody>
      </p:sp>
      <p:sp>
        <p:nvSpPr>
          <p:cNvPr id="6" name="ZoneTexte 5">
            <a:extLst>
              <a:ext uri="{FF2B5EF4-FFF2-40B4-BE49-F238E27FC236}">
                <a16:creationId xmlns:a16="http://schemas.microsoft.com/office/drawing/2014/main" id="{79FD575A-34D9-8A86-F490-45EABAE08C49}"/>
              </a:ext>
            </a:extLst>
          </p:cNvPr>
          <p:cNvSpPr txBox="1"/>
          <p:nvPr/>
        </p:nvSpPr>
        <p:spPr>
          <a:xfrm>
            <a:off x="7669162" y="5978535"/>
            <a:ext cx="6381135" cy="646331"/>
          </a:xfrm>
          <a:prstGeom prst="rect">
            <a:avLst/>
          </a:prstGeom>
          <a:noFill/>
        </p:spPr>
        <p:txBody>
          <a:bodyPr wrap="square" rtlCol="0">
            <a:spAutoFit/>
          </a:bodyPr>
          <a:lstStyle/>
          <a:p>
            <a:r>
              <a:rPr lang="fr-FR" dirty="0"/>
              <a:t>Les résultats sont proches de la réalité.</a:t>
            </a:r>
          </a:p>
          <a:p>
            <a:endParaRPr lang="fr-FR" dirty="0"/>
          </a:p>
        </p:txBody>
      </p:sp>
    </p:spTree>
    <p:extLst>
      <p:ext uri="{BB962C8B-B14F-4D97-AF65-F5344CB8AC3E}">
        <p14:creationId xmlns:p14="http://schemas.microsoft.com/office/powerpoint/2010/main" val="1691415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9200" fill="hold"/>
                                        <p:tgtEl>
                                          <p:spTgt spid="4"/>
                                        </p:tgtEl>
                                      </p:cBhvr>
                                    </p:cmd>
                                  </p:childTnLst>
                                </p:cTn>
                              </p:par>
                              <p:par>
                                <p:cTn id="7" presetID="1" presetClass="mediacall" presetSubtype="0" fill="hold" nodeType="withEffect">
                                  <p:stCondLst>
                                    <p:cond delay="0"/>
                                  </p:stCondLst>
                                  <p:childTnLst>
                                    <p:cmd type="call" cmd="playFrom(0.0)">
                                      <p:cBhvr>
                                        <p:cTn id="8" dur="4886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4"/>
                </p:tgtEl>
              </p:cMediaNode>
            </p:video>
            <p:video>
              <p:cMediaNode vol="80000">
                <p:cTn id="10" fill="hold" display="0">
                  <p:stCondLst>
                    <p:cond delay="indefinite"/>
                  </p:stCondLst>
                </p:cTn>
                <p:tgtEl>
                  <p:spTgt spid="5"/>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5" name="Rectangle 24">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EACE7CA7-8F56-4AD3-64ED-12C92CDA61E3}"/>
              </a:ext>
            </a:extLst>
          </p:cNvPr>
          <p:cNvSpPr>
            <a:spLocks noGrp="1"/>
          </p:cNvSpPr>
          <p:nvPr>
            <p:ph type="ctrTitle"/>
          </p:nvPr>
        </p:nvSpPr>
        <p:spPr>
          <a:xfrm>
            <a:off x="699713" y="353160"/>
            <a:ext cx="11079331" cy="898581"/>
          </a:xfrm>
        </p:spPr>
        <p:txBody>
          <a:bodyPr anchor="ctr">
            <a:normAutofit fontScale="90000"/>
          </a:bodyPr>
          <a:lstStyle/>
          <a:p>
            <a:pPr algn="l"/>
            <a:r>
              <a:rPr lang="fr-FR" sz="3700" dirty="0">
                <a:solidFill>
                  <a:srgbClr val="FFFFFF"/>
                </a:solidFill>
              </a:rPr>
              <a:t>Simulation informatique d’infection avec des cellules transfectées (voir les notes de diapo)</a:t>
            </a:r>
          </a:p>
        </p:txBody>
      </p:sp>
      <mc:AlternateContent xmlns:mc="http://schemas.openxmlformats.org/markup-compatibility/2006" xmlns:a14="http://schemas.microsoft.com/office/drawing/2010/main">
        <mc:Choice Requires="a14">
          <p:sp>
            <p:nvSpPr>
              <p:cNvPr id="8" name="ZoneTexte 7">
                <a:extLst>
                  <a:ext uri="{FF2B5EF4-FFF2-40B4-BE49-F238E27FC236}">
                    <a16:creationId xmlns:a16="http://schemas.microsoft.com/office/drawing/2014/main" id="{B890CB02-4F39-DE74-5226-5C2EBDC95A28}"/>
                  </a:ext>
                </a:extLst>
              </p:cNvPr>
              <p:cNvSpPr txBox="1"/>
              <p:nvPr/>
            </p:nvSpPr>
            <p:spPr>
              <a:xfrm>
                <a:off x="1115057" y="1722841"/>
                <a:ext cx="10030998" cy="338554"/>
              </a:xfrm>
              <a:prstGeom prst="rect">
                <a:avLst/>
              </a:prstGeom>
              <a:noFill/>
            </p:spPr>
            <p:txBody>
              <a:bodyPr wrap="square" rtlCol="0">
                <a:spAutoFit/>
              </a:bodyPr>
              <a:lstStyle/>
              <a:p>
                <a:r>
                  <a:rPr lang="fr-FR" sz="1600" u="sng" dirty="0"/>
                  <a:t> Dynamique d’infection avec différents ratios de MT4 x </a:t>
                </a:r>
                <a:r>
                  <a:rPr lang="fr-FR" sz="1600" u="sng" dirty="0" err="1"/>
                  <a:t>pLys</a:t>
                </a:r>
                <a14:m>
                  <m:oMath xmlns:m="http://schemas.openxmlformats.org/officeDocument/2006/math">
                    <m:sSup>
                      <m:sSupPr>
                        <m:ctrlPr>
                          <a:rPr lang="fr-FR" sz="1600" i="1" u="sng" smtClean="0">
                            <a:latin typeface="Cambria Math" panose="02040503050406030204" pitchFamily="18" charset="0"/>
                          </a:rPr>
                        </m:ctrlPr>
                      </m:sSupPr>
                      <m:e>
                        <m:r>
                          <m:rPr>
                            <m:nor/>
                          </m:rPr>
                          <a:rPr lang="fr-FR" sz="1600" u="sng" dirty="0" smtClean="0"/>
                          <m:t>RS</m:t>
                        </m:r>
                      </m:e>
                      <m:sup>
                        <m:r>
                          <a:rPr lang="fr-FR" sz="1600" b="0" i="1" u="sng" smtClean="0">
                            <a:latin typeface="Cambria Math" panose="02040503050406030204" pitchFamily="18" charset="0"/>
                          </a:rPr>
                          <m:t>𝑀𝑢𝑡</m:t>
                        </m:r>
                      </m:sup>
                    </m:sSup>
                  </m:oMath>
                </a14:m>
                <a:r>
                  <a:rPr lang="fr-FR" sz="1600" u="sng" dirty="0"/>
                  <a:t>x pNL4-3 Levy P2A-</a:t>
                </a:r>
                <a14:m>
                  <m:oMath xmlns:m="http://schemas.openxmlformats.org/officeDocument/2006/math">
                    <m:sSup>
                      <m:sSupPr>
                        <m:ctrlPr>
                          <a:rPr lang="fr-FR" sz="1600" i="1" u="sng" smtClean="0">
                            <a:latin typeface="Cambria Math" panose="02040503050406030204" pitchFamily="18" charset="0"/>
                          </a:rPr>
                        </m:ctrlPr>
                      </m:sSupPr>
                      <m:e>
                        <m:r>
                          <a:rPr lang="fr-FR" sz="1600" b="0" i="1" u="sng" smtClean="0">
                            <a:latin typeface="Cambria Math" panose="02040503050406030204" pitchFamily="18" charset="0"/>
                          </a:rPr>
                          <m:t>𝐼𝑁</m:t>
                        </m:r>
                      </m:e>
                      <m:sup>
                        <m:r>
                          <a:rPr lang="fr-FR" sz="1600" b="0" i="1" u="sng" smtClean="0">
                            <a:latin typeface="Cambria Math" panose="02040503050406030204" pitchFamily="18" charset="0"/>
                          </a:rPr>
                          <m:t>𝑀𝑢𝑡</m:t>
                        </m:r>
                      </m:sup>
                    </m:sSup>
                  </m:oMath>
                </a14:m>
                <a:endParaRPr lang="fr-FR" sz="1600" u="sng" dirty="0"/>
              </a:p>
            </p:txBody>
          </p:sp>
        </mc:Choice>
        <mc:Fallback xmlns="">
          <p:sp>
            <p:nvSpPr>
              <p:cNvPr id="8" name="ZoneTexte 7">
                <a:extLst>
                  <a:ext uri="{FF2B5EF4-FFF2-40B4-BE49-F238E27FC236}">
                    <a16:creationId xmlns:a16="http://schemas.microsoft.com/office/drawing/2014/main" id="{B890CB02-4F39-DE74-5226-5C2EBDC95A28}"/>
                  </a:ext>
                </a:extLst>
              </p:cNvPr>
              <p:cNvSpPr txBox="1">
                <a:spLocks noRot="1" noChangeAspect="1" noMove="1" noResize="1" noEditPoints="1" noAdjustHandles="1" noChangeArrowheads="1" noChangeShapeType="1" noTextEdit="1"/>
              </p:cNvSpPr>
              <p:nvPr/>
            </p:nvSpPr>
            <p:spPr>
              <a:xfrm>
                <a:off x="1115057" y="1722841"/>
                <a:ext cx="10030998" cy="338554"/>
              </a:xfrm>
              <a:prstGeom prst="rect">
                <a:avLst/>
              </a:prstGeom>
              <a:blipFill>
                <a:blip r:embed="rId3"/>
                <a:stretch>
                  <a:fillRect t="-5455" b="-23636"/>
                </a:stretch>
              </a:blipFill>
            </p:spPr>
            <p:txBody>
              <a:bodyPr/>
              <a:lstStyle/>
              <a:p>
                <a:r>
                  <a:rPr lang="fr-FR">
                    <a:noFill/>
                  </a:rPr>
                  <a:t> </a:t>
                </a:r>
              </a:p>
            </p:txBody>
          </p:sp>
        </mc:Fallback>
      </mc:AlternateContent>
      <p:grpSp>
        <p:nvGrpSpPr>
          <p:cNvPr id="26" name="Groupe 25">
            <a:extLst>
              <a:ext uri="{FF2B5EF4-FFF2-40B4-BE49-F238E27FC236}">
                <a16:creationId xmlns:a16="http://schemas.microsoft.com/office/drawing/2014/main" id="{7687C2CF-F432-66C7-6A5F-169D75BDC111}"/>
              </a:ext>
            </a:extLst>
          </p:cNvPr>
          <p:cNvGrpSpPr/>
          <p:nvPr/>
        </p:nvGrpSpPr>
        <p:grpSpPr>
          <a:xfrm>
            <a:off x="690079" y="2410020"/>
            <a:ext cx="5156757" cy="3540449"/>
            <a:chOff x="690079" y="2410020"/>
            <a:chExt cx="5156757" cy="3540449"/>
          </a:xfrm>
        </p:grpSpPr>
        <p:pic>
          <p:nvPicPr>
            <p:cNvPr id="6" name="Image 5" descr="Une image contenant texte, ligne, Tracé, diagramme&#10;&#10;Description générée automatiquement">
              <a:extLst>
                <a:ext uri="{FF2B5EF4-FFF2-40B4-BE49-F238E27FC236}">
                  <a16:creationId xmlns:a16="http://schemas.microsoft.com/office/drawing/2014/main" id="{7FEE3D3B-0656-592F-7170-BB19E0F5C076}"/>
                </a:ext>
              </a:extLst>
            </p:cNvPr>
            <p:cNvPicPr>
              <a:picLocks noChangeAspect="1"/>
            </p:cNvPicPr>
            <p:nvPr/>
          </p:nvPicPr>
          <p:blipFill>
            <a:blip r:embed="rId4"/>
            <a:stretch>
              <a:fillRect/>
            </a:stretch>
          </p:blipFill>
          <p:spPr>
            <a:xfrm>
              <a:off x="715748" y="2410020"/>
              <a:ext cx="5131088" cy="3540449"/>
            </a:xfrm>
            <a:prstGeom prst="rect">
              <a:avLst/>
            </a:prstGeom>
          </p:spPr>
        </p:pic>
        <p:pic>
          <p:nvPicPr>
            <p:cNvPr id="11" name="Image 10">
              <a:extLst>
                <a:ext uri="{FF2B5EF4-FFF2-40B4-BE49-F238E27FC236}">
                  <a16:creationId xmlns:a16="http://schemas.microsoft.com/office/drawing/2014/main" id="{FF335728-09B0-8481-1E81-E6E4A68B9C76}"/>
                </a:ext>
              </a:extLst>
            </p:cNvPr>
            <p:cNvPicPr>
              <a:picLocks noChangeAspect="1"/>
            </p:cNvPicPr>
            <p:nvPr/>
          </p:nvPicPr>
          <p:blipFill>
            <a:blip r:embed="rId5"/>
            <a:stretch>
              <a:fillRect/>
            </a:stretch>
          </p:blipFill>
          <p:spPr>
            <a:xfrm>
              <a:off x="690079" y="3156163"/>
              <a:ext cx="238158" cy="2048161"/>
            </a:xfrm>
            <a:prstGeom prst="rect">
              <a:avLst/>
            </a:prstGeom>
          </p:spPr>
        </p:pic>
        <p:pic>
          <p:nvPicPr>
            <p:cNvPr id="21" name="Image 20">
              <a:extLst>
                <a:ext uri="{FF2B5EF4-FFF2-40B4-BE49-F238E27FC236}">
                  <a16:creationId xmlns:a16="http://schemas.microsoft.com/office/drawing/2014/main" id="{43276FAD-1589-0CE2-D1CB-F1184C5CDAEA}"/>
                </a:ext>
              </a:extLst>
            </p:cNvPr>
            <p:cNvPicPr>
              <a:picLocks noChangeAspect="1"/>
            </p:cNvPicPr>
            <p:nvPr/>
          </p:nvPicPr>
          <p:blipFill>
            <a:blip r:embed="rId6"/>
            <a:stretch>
              <a:fillRect/>
            </a:stretch>
          </p:blipFill>
          <p:spPr>
            <a:xfrm>
              <a:off x="1948288" y="5682300"/>
              <a:ext cx="1076475" cy="190527"/>
            </a:xfrm>
            <a:prstGeom prst="rect">
              <a:avLst/>
            </a:prstGeom>
          </p:spPr>
        </p:pic>
      </p:grpSp>
      <p:grpSp>
        <p:nvGrpSpPr>
          <p:cNvPr id="28" name="Groupe 27">
            <a:extLst>
              <a:ext uri="{FF2B5EF4-FFF2-40B4-BE49-F238E27FC236}">
                <a16:creationId xmlns:a16="http://schemas.microsoft.com/office/drawing/2014/main" id="{1E754953-5B5E-5F48-35FF-7B1F4F6452D0}"/>
              </a:ext>
            </a:extLst>
          </p:cNvPr>
          <p:cNvGrpSpPr/>
          <p:nvPr/>
        </p:nvGrpSpPr>
        <p:grpSpPr>
          <a:xfrm>
            <a:off x="6324426" y="2420851"/>
            <a:ext cx="5151826" cy="3591759"/>
            <a:chOff x="6324426" y="2420851"/>
            <a:chExt cx="5151826" cy="3591759"/>
          </a:xfrm>
        </p:grpSpPr>
        <p:pic>
          <p:nvPicPr>
            <p:cNvPr id="7" name="Image 6" descr="Une image contenant texte, ligne, Tracé, diagramme&#10;&#10;Description générée automatiquement">
              <a:extLst>
                <a:ext uri="{FF2B5EF4-FFF2-40B4-BE49-F238E27FC236}">
                  <a16:creationId xmlns:a16="http://schemas.microsoft.com/office/drawing/2014/main" id="{426527F9-6853-2724-E330-5CFF12556124}"/>
                </a:ext>
              </a:extLst>
            </p:cNvPr>
            <p:cNvPicPr>
              <a:picLocks noChangeAspect="1"/>
            </p:cNvPicPr>
            <p:nvPr/>
          </p:nvPicPr>
          <p:blipFill>
            <a:blip r:embed="rId7"/>
            <a:stretch>
              <a:fillRect/>
            </a:stretch>
          </p:blipFill>
          <p:spPr>
            <a:xfrm>
              <a:off x="6345165" y="2420851"/>
              <a:ext cx="5131087" cy="3591759"/>
            </a:xfrm>
            <a:prstGeom prst="rect">
              <a:avLst/>
            </a:prstGeom>
          </p:spPr>
        </p:pic>
        <p:pic>
          <p:nvPicPr>
            <p:cNvPr id="15" name="Image 14">
              <a:extLst>
                <a:ext uri="{FF2B5EF4-FFF2-40B4-BE49-F238E27FC236}">
                  <a16:creationId xmlns:a16="http://schemas.microsoft.com/office/drawing/2014/main" id="{31292A41-77D1-71C6-E3BE-C5ABBCAC7D73}"/>
                </a:ext>
              </a:extLst>
            </p:cNvPr>
            <p:cNvPicPr>
              <a:picLocks noChangeAspect="1"/>
            </p:cNvPicPr>
            <p:nvPr/>
          </p:nvPicPr>
          <p:blipFill>
            <a:blip r:embed="rId5"/>
            <a:stretch>
              <a:fillRect/>
            </a:stretch>
          </p:blipFill>
          <p:spPr>
            <a:xfrm>
              <a:off x="6324426" y="3049811"/>
              <a:ext cx="238158" cy="2048161"/>
            </a:xfrm>
            <a:prstGeom prst="rect">
              <a:avLst/>
            </a:prstGeom>
          </p:spPr>
        </p:pic>
        <p:pic>
          <p:nvPicPr>
            <p:cNvPr id="24" name="Image 23">
              <a:extLst>
                <a:ext uri="{FF2B5EF4-FFF2-40B4-BE49-F238E27FC236}">
                  <a16:creationId xmlns:a16="http://schemas.microsoft.com/office/drawing/2014/main" id="{C2A991E9-4C34-D12D-4D07-0A0AB2022FA8}"/>
                </a:ext>
              </a:extLst>
            </p:cNvPr>
            <p:cNvPicPr>
              <a:picLocks noChangeAspect="1"/>
            </p:cNvPicPr>
            <p:nvPr/>
          </p:nvPicPr>
          <p:blipFill>
            <a:blip r:embed="rId6"/>
            <a:stretch>
              <a:fillRect/>
            </a:stretch>
          </p:blipFill>
          <p:spPr>
            <a:xfrm>
              <a:off x="7521315" y="5759942"/>
              <a:ext cx="1076475" cy="190527"/>
            </a:xfrm>
            <a:prstGeom prst="rect">
              <a:avLst/>
            </a:prstGeom>
          </p:spPr>
        </p:pic>
      </p:grpSp>
      <mc:AlternateContent xmlns:mc="http://schemas.openxmlformats.org/markup-compatibility/2006" xmlns:a14="http://schemas.microsoft.com/office/drawing/2010/main">
        <mc:Choice Requires="a14">
          <p:sp>
            <p:nvSpPr>
              <p:cNvPr id="32" name="ZoneTexte 31">
                <a:extLst>
                  <a:ext uri="{FF2B5EF4-FFF2-40B4-BE49-F238E27FC236}">
                    <a16:creationId xmlns:a16="http://schemas.microsoft.com/office/drawing/2014/main" id="{3B098850-AB17-B0AE-DAB0-948F6B62D4C2}"/>
                  </a:ext>
                </a:extLst>
              </p:cNvPr>
              <p:cNvSpPr txBox="1"/>
              <p:nvPr/>
            </p:nvSpPr>
            <p:spPr>
              <a:xfrm>
                <a:off x="4540718" y="5648752"/>
                <a:ext cx="1186314" cy="276999"/>
              </a:xfrm>
              <a:prstGeom prst="rect">
                <a:avLst/>
              </a:prstGeom>
              <a:noFill/>
            </p:spPr>
            <p:txBody>
              <a:bodyPr wrap="square">
                <a:spAutoFit/>
              </a:bodyPr>
              <a:lstStyle/>
              <a:p>
                <a:r>
                  <a:rPr lang="fr-FR" sz="1200" dirty="0"/>
                  <a:t>(</a:t>
                </a:r>
                <a:r>
                  <a:rPr lang="fr-FR" sz="1200" dirty="0" err="1"/>
                  <a:t>pLys</a:t>
                </a:r>
                <a14:m>
                  <m:oMath xmlns:m="http://schemas.openxmlformats.org/officeDocument/2006/math">
                    <m:sSup>
                      <m:sSupPr>
                        <m:ctrlPr>
                          <a:rPr lang="fr-FR" sz="1200" i="1" smtClean="0">
                            <a:latin typeface="Cambria Math" panose="02040503050406030204" pitchFamily="18" charset="0"/>
                          </a:rPr>
                        </m:ctrlPr>
                      </m:sSupPr>
                      <m:e>
                        <m:r>
                          <m:rPr>
                            <m:nor/>
                          </m:rPr>
                          <a:rPr lang="fr-FR" sz="1200" dirty="0" smtClean="0"/>
                          <m:t>RS</m:t>
                        </m:r>
                      </m:e>
                      <m:sup>
                        <m:r>
                          <a:rPr lang="fr-FR" sz="1200" b="0" i="1" smtClean="0">
                            <a:latin typeface="Cambria Math" panose="02040503050406030204" pitchFamily="18" charset="0"/>
                          </a:rPr>
                          <m:t>𝑀𝑢𝑡</m:t>
                        </m:r>
                      </m:sup>
                    </m:sSup>
                  </m:oMath>
                </a14:m>
                <a:r>
                  <a:rPr lang="fr-FR" sz="1200" dirty="0"/>
                  <a:t>)</a:t>
                </a:r>
              </a:p>
            </p:txBody>
          </p:sp>
        </mc:Choice>
        <mc:Fallback xmlns="">
          <p:sp>
            <p:nvSpPr>
              <p:cNvPr id="32" name="ZoneTexte 31">
                <a:extLst>
                  <a:ext uri="{FF2B5EF4-FFF2-40B4-BE49-F238E27FC236}">
                    <a16:creationId xmlns:a16="http://schemas.microsoft.com/office/drawing/2014/main" id="{3B098850-AB17-B0AE-DAB0-948F6B62D4C2}"/>
                  </a:ext>
                </a:extLst>
              </p:cNvPr>
              <p:cNvSpPr txBox="1">
                <a:spLocks noRot="1" noChangeAspect="1" noMove="1" noResize="1" noEditPoints="1" noAdjustHandles="1" noChangeArrowheads="1" noChangeShapeType="1" noTextEdit="1"/>
              </p:cNvSpPr>
              <p:nvPr/>
            </p:nvSpPr>
            <p:spPr>
              <a:xfrm>
                <a:off x="4540718" y="5648752"/>
                <a:ext cx="1186314" cy="276999"/>
              </a:xfrm>
              <a:prstGeom prst="rect">
                <a:avLst/>
              </a:prstGeom>
              <a:blipFill>
                <a:blip r:embed="rId8"/>
                <a:stretch>
                  <a:fillRect l="-515" t="-2222" b="-17778"/>
                </a:stretch>
              </a:blipFill>
            </p:spPr>
            <p:txBody>
              <a:bodyPr/>
              <a:lstStyle/>
              <a:p>
                <a:r>
                  <a:rPr lang="fr-FR">
                    <a:noFill/>
                  </a:rPr>
                  <a:t> </a:t>
                </a:r>
              </a:p>
            </p:txBody>
          </p:sp>
        </mc:Fallback>
      </mc:AlternateContent>
      <mc:AlternateContent xmlns:mc="http://schemas.openxmlformats.org/markup-compatibility/2006" xmlns:a14="http://schemas.microsoft.com/office/drawing/2010/main">
        <mc:Choice Requires="a14">
          <p:sp>
            <p:nvSpPr>
              <p:cNvPr id="33" name="ZoneTexte 32">
                <a:extLst>
                  <a:ext uri="{FF2B5EF4-FFF2-40B4-BE49-F238E27FC236}">
                    <a16:creationId xmlns:a16="http://schemas.microsoft.com/office/drawing/2014/main" id="{8C6D6D09-F374-DDF0-FE3B-9BC9847E7A7F}"/>
                  </a:ext>
                </a:extLst>
              </p:cNvPr>
              <p:cNvSpPr txBox="1"/>
              <p:nvPr/>
            </p:nvSpPr>
            <p:spPr>
              <a:xfrm>
                <a:off x="10160428" y="5716705"/>
                <a:ext cx="1186314" cy="276999"/>
              </a:xfrm>
              <a:prstGeom prst="rect">
                <a:avLst/>
              </a:prstGeom>
              <a:noFill/>
            </p:spPr>
            <p:txBody>
              <a:bodyPr wrap="square">
                <a:spAutoFit/>
              </a:bodyPr>
              <a:lstStyle/>
              <a:p>
                <a:r>
                  <a:rPr lang="fr-FR" sz="1200" dirty="0"/>
                  <a:t>(</a:t>
                </a:r>
                <a:r>
                  <a:rPr lang="fr-FR" sz="1200" dirty="0" err="1"/>
                  <a:t>pLys</a:t>
                </a:r>
                <a14:m>
                  <m:oMath xmlns:m="http://schemas.openxmlformats.org/officeDocument/2006/math">
                    <m:sSup>
                      <m:sSupPr>
                        <m:ctrlPr>
                          <a:rPr lang="fr-FR" sz="1200" i="1" smtClean="0">
                            <a:latin typeface="Cambria Math" panose="02040503050406030204" pitchFamily="18" charset="0"/>
                          </a:rPr>
                        </m:ctrlPr>
                      </m:sSupPr>
                      <m:e>
                        <m:r>
                          <m:rPr>
                            <m:nor/>
                          </m:rPr>
                          <a:rPr lang="fr-FR" sz="1200" dirty="0" smtClean="0"/>
                          <m:t>RS</m:t>
                        </m:r>
                      </m:e>
                      <m:sup>
                        <m:r>
                          <a:rPr lang="fr-FR" sz="1200" b="0" i="1" smtClean="0">
                            <a:latin typeface="Cambria Math" panose="02040503050406030204" pitchFamily="18" charset="0"/>
                          </a:rPr>
                          <m:t>𝑀𝑢𝑡</m:t>
                        </m:r>
                      </m:sup>
                    </m:sSup>
                  </m:oMath>
                </a14:m>
                <a:r>
                  <a:rPr lang="fr-FR" sz="1200" dirty="0"/>
                  <a:t>)</a:t>
                </a:r>
              </a:p>
            </p:txBody>
          </p:sp>
        </mc:Choice>
        <mc:Fallback xmlns="">
          <p:sp>
            <p:nvSpPr>
              <p:cNvPr id="33" name="ZoneTexte 32">
                <a:extLst>
                  <a:ext uri="{FF2B5EF4-FFF2-40B4-BE49-F238E27FC236}">
                    <a16:creationId xmlns:a16="http://schemas.microsoft.com/office/drawing/2014/main" id="{8C6D6D09-F374-DDF0-FE3B-9BC9847E7A7F}"/>
                  </a:ext>
                </a:extLst>
              </p:cNvPr>
              <p:cNvSpPr txBox="1">
                <a:spLocks noRot="1" noChangeAspect="1" noMove="1" noResize="1" noEditPoints="1" noAdjustHandles="1" noChangeArrowheads="1" noChangeShapeType="1" noTextEdit="1"/>
              </p:cNvSpPr>
              <p:nvPr/>
            </p:nvSpPr>
            <p:spPr>
              <a:xfrm>
                <a:off x="10160428" y="5716705"/>
                <a:ext cx="1186314" cy="276999"/>
              </a:xfrm>
              <a:prstGeom prst="rect">
                <a:avLst/>
              </a:prstGeom>
              <a:blipFill>
                <a:blip r:embed="rId8"/>
                <a:stretch>
                  <a:fillRect l="-515" t="-2222" b="-17778"/>
                </a:stretch>
              </a:blipFill>
            </p:spPr>
            <p:txBody>
              <a:bodyPr/>
              <a:lstStyle/>
              <a:p>
                <a:r>
                  <a:rPr lang="fr-FR">
                    <a:noFill/>
                  </a:rPr>
                  <a:t> </a:t>
                </a:r>
              </a:p>
            </p:txBody>
          </p:sp>
        </mc:Fallback>
      </mc:AlternateContent>
      <p:cxnSp>
        <p:nvCxnSpPr>
          <p:cNvPr id="35" name="Connecteur droit 34">
            <a:extLst>
              <a:ext uri="{FF2B5EF4-FFF2-40B4-BE49-F238E27FC236}">
                <a16:creationId xmlns:a16="http://schemas.microsoft.com/office/drawing/2014/main" id="{B21E95A7-B565-717F-2C1C-A1CCB8D91AD3}"/>
              </a:ext>
            </a:extLst>
          </p:cNvPr>
          <p:cNvCxnSpPr/>
          <p:nvPr/>
        </p:nvCxnSpPr>
        <p:spPr>
          <a:xfrm>
            <a:off x="6889331" y="5284270"/>
            <a:ext cx="4042754" cy="0"/>
          </a:xfrm>
          <a:prstGeom prst="line">
            <a:avLst/>
          </a:prstGeom>
          <a:ln w="2857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7" name="Connecteur droit avec flèche 36">
            <a:extLst>
              <a:ext uri="{FF2B5EF4-FFF2-40B4-BE49-F238E27FC236}">
                <a16:creationId xmlns:a16="http://schemas.microsoft.com/office/drawing/2014/main" id="{3689BA4A-F446-32E6-8D50-C7D44526F481}"/>
              </a:ext>
            </a:extLst>
          </p:cNvPr>
          <p:cNvCxnSpPr>
            <a:cxnSpLocks/>
          </p:cNvCxnSpPr>
          <p:nvPr/>
        </p:nvCxnSpPr>
        <p:spPr>
          <a:xfrm flipV="1">
            <a:off x="8165000" y="4417996"/>
            <a:ext cx="0" cy="866274"/>
          </a:xfrm>
          <a:prstGeom prst="straightConnector1">
            <a:avLst/>
          </a:prstGeom>
          <a:ln w="28575">
            <a:headEnd type="triangle"/>
            <a:tailEnd type="triangle"/>
          </a:ln>
        </p:spPr>
        <p:style>
          <a:lnRef idx="2">
            <a:schemeClr val="dk1"/>
          </a:lnRef>
          <a:fillRef idx="0">
            <a:schemeClr val="dk1"/>
          </a:fillRef>
          <a:effectRef idx="1">
            <a:schemeClr val="dk1"/>
          </a:effectRef>
          <a:fontRef idx="minor">
            <a:schemeClr val="tx1"/>
          </a:fontRef>
        </p:style>
      </p:cxnSp>
      <p:sp>
        <p:nvSpPr>
          <p:cNvPr id="39" name="ZoneTexte 38">
            <a:extLst>
              <a:ext uri="{FF2B5EF4-FFF2-40B4-BE49-F238E27FC236}">
                <a16:creationId xmlns:a16="http://schemas.microsoft.com/office/drawing/2014/main" id="{D56C5F5F-8D29-C971-E821-9E8245051146}"/>
              </a:ext>
            </a:extLst>
          </p:cNvPr>
          <p:cNvSpPr txBox="1"/>
          <p:nvPr/>
        </p:nvSpPr>
        <p:spPr>
          <a:xfrm>
            <a:off x="8164998" y="4659812"/>
            <a:ext cx="793448" cy="276999"/>
          </a:xfrm>
          <a:prstGeom prst="rect">
            <a:avLst/>
          </a:prstGeom>
          <a:noFill/>
        </p:spPr>
        <p:txBody>
          <a:bodyPr wrap="square" rtlCol="0">
            <a:spAutoFit/>
          </a:bodyPr>
          <a:lstStyle/>
          <a:p>
            <a:r>
              <a:rPr lang="fr-FR" sz="1200" b="1" dirty="0"/>
              <a:t>~17,2%</a:t>
            </a:r>
          </a:p>
        </p:txBody>
      </p:sp>
      <mc:AlternateContent xmlns:mc="http://schemas.openxmlformats.org/markup-compatibility/2006" xmlns:a14="http://schemas.microsoft.com/office/drawing/2010/main">
        <mc:Choice Requires="a14">
          <p:sp>
            <p:nvSpPr>
              <p:cNvPr id="40" name="ZoneTexte 39">
                <a:extLst>
                  <a:ext uri="{FF2B5EF4-FFF2-40B4-BE49-F238E27FC236}">
                    <a16:creationId xmlns:a16="http://schemas.microsoft.com/office/drawing/2014/main" id="{A7C81733-4E9F-C3E1-026E-F5C0466CF8B0}"/>
                  </a:ext>
                </a:extLst>
              </p:cNvPr>
              <p:cNvSpPr txBox="1"/>
              <p:nvPr/>
            </p:nvSpPr>
            <p:spPr>
              <a:xfrm>
                <a:off x="1203382" y="5999485"/>
                <a:ext cx="7426492" cy="830997"/>
              </a:xfrm>
              <a:prstGeom prst="rect">
                <a:avLst/>
              </a:prstGeom>
              <a:noFill/>
            </p:spPr>
            <p:txBody>
              <a:bodyPr wrap="square" rtlCol="0">
                <a:spAutoFit/>
              </a:bodyPr>
              <a:lstStyle/>
              <a:p>
                <a:pPr marL="285750" indent="-285750">
                  <a:buFont typeface="Arial" panose="020B0604020202020204" pitchFamily="34" charset="0"/>
                  <a:buChar char="•"/>
                </a:pPr>
                <a:r>
                  <a:rPr lang="fr-FR" sz="1200" dirty="0"/>
                  <a:t>MT4 x </a:t>
                </a:r>
                <a:r>
                  <a:rPr lang="fr-FR" sz="1200" dirty="0" err="1"/>
                  <a:t>pLys</a:t>
                </a:r>
                <a14:m>
                  <m:oMath xmlns:m="http://schemas.openxmlformats.org/officeDocument/2006/math">
                    <m:sSup>
                      <m:sSupPr>
                        <m:ctrlPr>
                          <a:rPr lang="fr-FR" sz="1200" i="1" smtClean="0">
                            <a:latin typeface="Cambria Math" panose="02040503050406030204" pitchFamily="18" charset="0"/>
                          </a:rPr>
                        </m:ctrlPr>
                      </m:sSupPr>
                      <m:e>
                        <m:r>
                          <m:rPr>
                            <m:nor/>
                          </m:rPr>
                          <a:rPr lang="fr-FR" sz="1200" dirty="0" smtClean="0"/>
                          <m:t>RS</m:t>
                        </m:r>
                      </m:e>
                      <m:sup>
                        <m:r>
                          <a:rPr lang="fr-FR" sz="1200" b="0" i="1" smtClean="0">
                            <a:latin typeface="Cambria Math" panose="02040503050406030204" pitchFamily="18" charset="0"/>
                          </a:rPr>
                          <m:t>𝑀𝑢𝑡</m:t>
                        </m:r>
                      </m:sup>
                    </m:sSup>
                  </m:oMath>
                </a14:m>
                <a:r>
                  <a:rPr lang="fr-FR" sz="1200" dirty="0"/>
                  <a:t> = pouvoir réplicatif à 100% de l’infection MT4 avec P2A WT</a:t>
                </a:r>
              </a:p>
              <a:p>
                <a:pPr marL="285750" indent="-285750">
                  <a:buFont typeface="Arial" panose="020B0604020202020204" pitchFamily="34" charset="0"/>
                  <a:buChar char="•"/>
                </a:pPr>
                <a:r>
                  <a:rPr lang="fr-FR" sz="1200" dirty="0"/>
                  <a:t>Cellule NT = pouvoir réplicatif à 0%</a:t>
                </a:r>
              </a:p>
              <a:p>
                <a:pPr marL="285750" indent="-285750">
                  <a:buFont typeface="Arial" panose="020B0604020202020204" pitchFamily="34" charset="0"/>
                  <a:buChar char="•"/>
                </a:pPr>
                <a:r>
                  <a:rPr lang="fr-FR" sz="1200" dirty="0"/>
                  <a:t>100 valeurs prise de fraction de transfectées</a:t>
                </a:r>
              </a:p>
              <a:p>
                <a:pPr marL="285750" indent="-285750">
                  <a:buFont typeface="Arial" panose="020B0604020202020204" pitchFamily="34" charset="0"/>
                  <a:buChar char="•"/>
                </a:pPr>
                <a:r>
                  <a:rPr lang="fr-FR" sz="1200" dirty="0"/>
                  <a:t>Pour chaque valeur, il s’agit de la moyenne de 6 simulations</a:t>
                </a:r>
              </a:p>
            </p:txBody>
          </p:sp>
        </mc:Choice>
        <mc:Fallback xmlns="">
          <p:sp>
            <p:nvSpPr>
              <p:cNvPr id="40" name="ZoneTexte 39">
                <a:extLst>
                  <a:ext uri="{FF2B5EF4-FFF2-40B4-BE49-F238E27FC236}">
                    <a16:creationId xmlns:a16="http://schemas.microsoft.com/office/drawing/2014/main" id="{A7C81733-4E9F-C3E1-026E-F5C0466CF8B0}"/>
                  </a:ext>
                </a:extLst>
              </p:cNvPr>
              <p:cNvSpPr txBox="1">
                <a:spLocks noRot="1" noChangeAspect="1" noMove="1" noResize="1" noEditPoints="1" noAdjustHandles="1" noChangeArrowheads="1" noChangeShapeType="1" noTextEdit="1"/>
              </p:cNvSpPr>
              <p:nvPr/>
            </p:nvSpPr>
            <p:spPr>
              <a:xfrm>
                <a:off x="1203382" y="5999485"/>
                <a:ext cx="7426492" cy="830997"/>
              </a:xfrm>
              <a:prstGeom prst="rect">
                <a:avLst/>
              </a:prstGeom>
              <a:blipFill>
                <a:blip r:embed="rId9"/>
                <a:stretch>
                  <a:fillRect b="-5147"/>
                </a:stretch>
              </a:blipFill>
            </p:spPr>
            <p:txBody>
              <a:bodyPr/>
              <a:lstStyle/>
              <a:p>
                <a:r>
                  <a:rPr lang="fr-FR">
                    <a:noFill/>
                  </a:rPr>
                  <a:t> </a:t>
                </a:r>
              </a:p>
            </p:txBody>
          </p:sp>
        </mc:Fallback>
      </mc:AlternateContent>
    </p:spTree>
    <p:extLst>
      <p:ext uri="{BB962C8B-B14F-4D97-AF65-F5344CB8AC3E}">
        <p14:creationId xmlns:p14="http://schemas.microsoft.com/office/powerpoint/2010/main" val="37020665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2" name="Rectangle 11">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EACE7CA7-8F56-4AD3-64ED-12C92CDA61E3}"/>
              </a:ext>
            </a:extLst>
          </p:cNvPr>
          <p:cNvSpPr>
            <a:spLocks noGrp="1"/>
          </p:cNvSpPr>
          <p:nvPr>
            <p:ph type="ctrTitle"/>
          </p:nvPr>
        </p:nvSpPr>
        <p:spPr>
          <a:xfrm>
            <a:off x="699714" y="353160"/>
            <a:ext cx="10946854" cy="898581"/>
          </a:xfrm>
        </p:spPr>
        <p:txBody>
          <a:bodyPr anchor="ctr">
            <a:normAutofit fontScale="90000"/>
          </a:bodyPr>
          <a:lstStyle/>
          <a:p>
            <a:pPr algn="l"/>
            <a:r>
              <a:rPr lang="fr-FR" sz="4000" dirty="0">
                <a:solidFill>
                  <a:srgbClr val="FFFFFF"/>
                </a:solidFill>
              </a:rPr>
              <a:t>Simulation informatique d’infection avec des cellules transfectées (voir les notes de diapo)</a:t>
            </a:r>
          </a:p>
        </p:txBody>
      </p:sp>
      <p:pic>
        <p:nvPicPr>
          <p:cNvPr id="7" name="Image 6" descr="Une image contenant texte, ligne, Tracé, diagramme&#10;&#10;Description générée automatiquement">
            <a:extLst>
              <a:ext uri="{FF2B5EF4-FFF2-40B4-BE49-F238E27FC236}">
                <a16:creationId xmlns:a16="http://schemas.microsoft.com/office/drawing/2014/main" id="{04CE5264-565E-09C5-4CBD-18F11EB095C0}"/>
              </a:ext>
            </a:extLst>
          </p:cNvPr>
          <p:cNvPicPr>
            <a:picLocks noChangeAspect="1"/>
          </p:cNvPicPr>
          <p:nvPr/>
        </p:nvPicPr>
        <p:blipFill>
          <a:blip r:embed="rId3"/>
          <a:srcRect b="5534"/>
          <a:stretch/>
        </p:blipFill>
        <p:spPr>
          <a:xfrm>
            <a:off x="583927" y="2324090"/>
            <a:ext cx="4889500" cy="3383221"/>
          </a:xfrm>
          <a:prstGeom prst="rect">
            <a:avLst/>
          </a:prstGeom>
        </p:spPr>
      </p:pic>
      <p:pic>
        <p:nvPicPr>
          <p:cNvPr id="8" name="Image 7" descr="Une image contenant texte, ligne, Tracé, diagramme&#10;&#10;Description générée automatiquement">
            <a:extLst>
              <a:ext uri="{FF2B5EF4-FFF2-40B4-BE49-F238E27FC236}">
                <a16:creationId xmlns:a16="http://schemas.microsoft.com/office/drawing/2014/main" id="{116D7A8E-C65D-2EE4-8070-73F329B5F223}"/>
              </a:ext>
            </a:extLst>
          </p:cNvPr>
          <p:cNvPicPr>
            <a:picLocks noChangeAspect="1"/>
          </p:cNvPicPr>
          <p:nvPr/>
        </p:nvPicPr>
        <p:blipFill>
          <a:blip r:embed="rId4"/>
          <a:srcRect b="6737"/>
          <a:stretch/>
        </p:blipFill>
        <p:spPr>
          <a:xfrm>
            <a:off x="6257919" y="2324090"/>
            <a:ext cx="4889500" cy="3340100"/>
          </a:xfrm>
          <a:prstGeom prst="rect">
            <a:avLst/>
          </a:prstGeom>
        </p:spPr>
      </p:pic>
      <p:sp>
        <p:nvSpPr>
          <p:cNvPr id="9" name="ZoneTexte 8">
            <a:extLst>
              <a:ext uri="{FF2B5EF4-FFF2-40B4-BE49-F238E27FC236}">
                <a16:creationId xmlns:a16="http://schemas.microsoft.com/office/drawing/2014/main" id="{D58E901D-D75B-4124-1E22-1FA804A81618}"/>
              </a:ext>
            </a:extLst>
          </p:cNvPr>
          <p:cNvSpPr txBox="1"/>
          <p:nvPr/>
        </p:nvSpPr>
        <p:spPr>
          <a:xfrm>
            <a:off x="1203382" y="5999485"/>
            <a:ext cx="10673986" cy="523220"/>
          </a:xfrm>
          <a:prstGeom prst="rect">
            <a:avLst/>
          </a:prstGeom>
          <a:noFill/>
        </p:spPr>
        <p:txBody>
          <a:bodyPr wrap="square" rtlCol="0">
            <a:spAutoFit/>
          </a:bodyPr>
          <a:lstStyle/>
          <a:p>
            <a:pPr marL="171450" indent="-171450">
              <a:buFont typeface="Arial" panose="020B0604020202020204" pitchFamily="34" charset="0"/>
              <a:buChar char="•"/>
            </a:pPr>
            <a:r>
              <a:rPr lang="fr-FR" sz="1400" dirty="0"/>
              <a:t>30 % de cellules transfectées </a:t>
            </a:r>
          </a:p>
          <a:p>
            <a:pPr marL="171450" indent="-171450">
              <a:buFont typeface="Arial" panose="020B0604020202020204" pitchFamily="34" charset="0"/>
              <a:buChar char="•"/>
            </a:pPr>
            <a:r>
              <a:rPr lang="fr-FR" sz="1400" dirty="0"/>
              <a:t>Variation entre 0 et 70% du pouvoir réplicatif du virus mutant dans une cellule non transfectée par rapport à une cellule transfectées </a:t>
            </a:r>
          </a:p>
        </p:txBody>
      </p:sp>
      <mc:AlternateContent xmlns:mc="http://schemas.openxmlformats.org/markup-compatibility/2006" xmlns:a14="http://schemas.microsoft.com/office/drawing/2010/main">
        <mc:Choice Requires="a14">
          <p:sp>
            <p:nvSpPr>
              <p:cNvPr id="13" name="ZoneTexte 12">
                <a:extLst>
                  <a:ext uri="{FF2B5EF4-FFF2-40B4-BE49-F238E27FC236}">
                    <a16:creationId xmlns:a16="http://schemas.microsoft.com/office/drawing/2014/main" id="{F32A12C9-D1E5-E686-734B-E7FF10BADF56}"/>
                  </a:ext>
                </a:extLst>
              </p:cNvPr>
              <p:cNvSpPr txBox="1"/>
              <p:nvPr/>
            </p:nvSpPr>
            <p:spPr>
              <a:xfrm>
                <a:off x="1373873" y="1603915"/>
                <a:ext cx="9406289" cy="584775"/>
              </a:xfrm>
              <a:prstGeom prst="rect">
                <a:avLst/>
              </a:prstGeom>
              <a:noFill/>
            </p:spPr>
            <p:txBody>
              <a:bodyPr wrap="square">
                <a:spAutoFit/>
              </a:bodyPr>
              <a:lstStyle/>
              <a:p>
                <a:pPr algn="ctr"/>
                <a:r>
                  <a:rPr lang="fr-FR" sz="1600" u="sng" dirty="0"/>
                  <a:t> Impact de différents pouvoir réplicatif du virus mutant chez les NT dans les infections de MT4 x </a:t>
                </a:r>
                <a:r>
                  <a:rPr lang="fr-FR" sz="1600" u="sng" dirty="0" err="1"/>
                  <a:t>pLys</a:t>
                </a:r>
                <a14:m>
                  <m:oMath xmlns:m="http://schemas.openxmlformats.org/officeDocument/2006/math">
                    <m:sSup>
                      <m:sSupPr>
                        <m:ctrlPr>
                          <a:rPr lang="fr-FR" sz="1600" i="1" u="sng" smtClean="0">
                            <a:latin typeface="Cambria Math" panose="02040503050406030204" pitchFamily="18" charset="0"/>
                          </a:rPr>
                        </m:ctrlPr>
                      </m:sSupPr>
                      <m:e>
                        <m:r>
                          <m:rPr>
                            <m:nor/>
                          </m:rPr>
                          <a:rPr lang="fr-FR" sz="1600" u="sng" dirty="0" smtClean="0"/>
                          <m:t>RS</m:t>
                        </m:r>
                      </m:e>
                      <m:sup>
                        <m:r>
                          <a:rPr lang="fr-FR" sz="1600" b="0" i="1" u="sng" smtClean="0">
                            <a:latin typeface="Cambria Math" panose="02040503050406030204" pitchFamily="18" charset="0"/>
                          </a:rPr>
                          <m:t>𝑀𝑢𝑡</m:t>
                        </m:r>
                      </m:sup>
                    </m:sSup>
                  </m:oMath>
                </a14:m>
                <a:r>
                  <a:rPr lang="fr-FR" sz="1600" u="sng" dirty="0"/>
                  <a:t>x pNL4-3 Levy P2A-</a:t>
                </a:r>
                <a14:m>
                  <m:oMath xmlns:m="http://schemas.openxmlformats.org/officeDocument/2006/math">
                    <m:sSup>
                      <m:sSupPr>
                        <m:ctrlPr>
                          <a:rPr lang="fr-FR" sz="1600" i="1" u="sng" smtClean="0">
                            <a:latin typeface="Cambria Math" panose="02040503050406030204" pitchFamily="18" charset="0"/>
                          </a:rPr>
                        </m:ctrlPr>
                      </m:sSupPr>
                      <m:e>
                        <m:r>
                          <a:rPr lang="fr-FR" sz="1600" b="0" i="1" u="sng" smtClean="0">
                            <a:latin typeface="Cambria Math" panose="02040503050406030204" pitchFamily="18" charset="0"/>
                          </a:rPr>
                          <m:t>𝐼𝑁</m:t>
                        </m:r>
                      </m:e>
                      <m:sup>
                        <m:r>
                          <a:rPr lang="fr-FR" sz="1600" b="0" i="1" u="sng" smtClean="0">
                            <a:latin typeface="Cambria Math" panose="02040503050406030204" pitchFamily="18" charset="0"/>
                          </a:rPr>
                          <m:t>𝑀𝑢𝑡</m:t>
                        </m:r>
                      </m:sup>
                    </m:sSup>
                  </m:oMath>
                </a14:m>
                <a:endParaRPr lang="fr-FR" sz="1600" u="sng" dirty="0"/>
              </a:p>
            </p:txBody>
          </p:sp>
        </mc:Choice>
        <mc:Fallback xmlns="">
          <p:sp>
            <p:nvSpPr>
              <p:cNvPr id="13" name="ZoneTexte 12">
                <a:extLst>
                  <a:ext uri="{FF2B5EF4-FFF2-40B4-BE49-F238E27FC236}">
                    <a16:creationId xmlns:a16="http://schemas.microsoft.com/office/drawing/2014/main" id="{F32A12C9-D1E5-E686-734B-E7FF10BADF56}"/>
                  </a:ext>
                </a:extLst>
              </p:cNvPr>
              <p:cNvSpPr txBox="1">
                <a:spLocks noRot="1" noChangeAspect="1" noMove="1" noResize="1" noEditPoints="1" noAdjustHandles="1" noChangeArrowheads="1" noChangeShapeType="1" noTextEdit="1"/>
              </p:cNvSpPr>
              <p:nvPr/>
            </p:nvSpPr>
            <p:spPr>
              <a:xfrm>
                <a:off x="1373873" y="1603915"/>
                <a:ext cx="9406289" cy="584775"/>
              </a:xfrm>
              <a:prstGeom prst="rect">
                <a:avLst/>
              </a:prstGeom>
              <a:blipFill>
                <a:blip r:embed="rId5"/>
                <a:stretch>
                  <a:fillRect t="-3125" b="-12500"/>
                </a:stretch>
              </a:blipFill>
            </p:spPr>
            <p:txBody>
              <a:bodyPr/>
              <a:lstStyle/>
              <a:p>
                <a:r>
                  <a:rPr lang="fr-FR">
                    <a:noFill/>
                  </a:rPr>
                  <a:t> </a:t>
                </a:r>
              </a:p>
            </p:txBody>
          </p:sp>
        </mc:Fallback>
      </mc:AlternateContent>
      <p:pic>
        <p:nvPicPr>
          <p:cNvPr id="15" name="Image 14">
            <a:extLst>
              <a:ext uri="{FF2B5EF4-FFF2-40B4-BE49-F238E27FC236}">
                <a16:creationId xmlns:a16="http://schemas.microsoft.com/office/drawing/2014/main" id="{77AC0E72-A874-3D6E-14CA-9E00E3CA5A31}"/>
              </a:ext>
            </a:extLst>
          </p:cNvPr>
          <p:cNvPicPr>
            <a:picLocks noChangeAspect="1"/>
          </p:cNvPicPr>
          <p:nvPr/>
        </p:nvPicPr>
        <p:blipFill>
          <a:blip r:embed="rId6"/>
          <a:stretch>
            <a:fillRect/>
          </a:stretch>
        </p:blipFill>
        <p:spPr>
          <a:xfrm>
            <a:off x="570803" y="3225936"/>
            <a:ext cx="238158" cy="2048161"/>
          </a:xfrm>
          <a:prstGeom prst="rect">
            <a:avLst/>
          </a:prstGeom>
        </p:spPr>
      </p:pic>
      <p:pic>
        <p:nvPicPr>
          <p:cNvPr id="17" name="Image 16">
            <a:extLst>
              <a:ext uri="{FF2B5EF4-FFF2-40B4-BE49-F238E27FC236}">
                <a16:creationId xmlns:a16="http://schemas.microsoft.com/office/drawing/2014/main" id="{AAA484D1-CCA8-CB5D-C944-F32A45C7E13A}"/>
              </a:ext>
            </a:extLst>
          </p:cNvPr>
          <p:cNvPicPr>
            <a:picLocks noChangeAspect="1"/>
          </p:cNvPicPr>
          <p:nvPr/>
        </p:nvPicPr>
        <p:blipFill>
          <a:blip r:embed="rId6"/>
          <a:stretch>
            <a:fillRect/>
          </a:stretch>
        </p:blipFill>
        <p:spPr>
          <a:xfrm>
            <a:off x="6257917" y="3090654"/>
            <a:ext cx="238158" cy="2048161"/>
          </a:xfrm>
          <a:prstGeom prst="rect">
            <a:avLst/>
          </a:prstGeom>
        </p:spPr>
      </p:pic>
      <p:sp>
        <p:nvSpPr>
          <p:cNvPr id="19" name="ZoneTexte 18">
            <a:extLst>
              <a:ext uri="{FF2B5EF4-FFF2-40B4-BE49-F238E27FC236}">
                <a16:creationId xmlns:a16="http://schemas.microsoft.com/office/drawing/2014/main" id="{062EEB47-6DB7-A20A-40BD-230BE86B8FD7}"/>
              </a:ext>
            </a:extLst>
          </p:cNvPr>
          <p:cNvSpPr txBox="1"/>
          <p:nvPr/>
        </p:nvSpPr>
        <p:spPr>
          <a:xfrm>
            <a:off x="526785" y="5564921"/>
            <a:ext cx="5440528" cy="276999"/>
          </a:xfrm>
          <a:prstGeom prst="rect">
            <a:avLst/>
          </a:prstGeom>
          <a:noFill/>
        </p:spPr>
        <p:txBody>
          <a:bodyPr wrap="none" rtlCol="0">
            <a:spAutoFit/>
          </a:bodyPr>
          <a:lstStyle/>
          <a:p>
            <a:r>
              <a:rPr lang="fr-FR" sz="1200" dirty="0"/>
              <a:t>Taux de réplication du virus mutant par rapport au virus WT, dans une cellule NT</a:t>
            </a:r>
          </a:p>
        </p:txBody>
      </p:sp>
      <p:sp>
        <p:nvSpPr>
          <p:cNvPr id="21" name="ZoneTexte 20">
            <a:extLst>
              <a:ext uri="{FF2B5EF4-FFF2-40B4-BE49-F238E27FC236}">
                <a16:creationId xmlns:a16="http://schemas.microsoft.com/office/drawing/2014/main" id="{2CF2996F-C9FE-1515-75E3-2E34098C010B}"/>
              </a:ext>
            </a:extLst>
          </p:cNvPr>
          <p:cNvSpPr txBox="1"/>
          <p:nvPr/>
        </p:nvSpPr>
        <p:spPr>
          <a:xfrm>
            <a:off x="6293311" y="5573779"/>
            <a:ext cx="5440528" cy="276999"/>
          </a:xfrm>
          <a:prstGeom prst="rect">
            <a:avLst/>
          </a:prstGeom>
          <a:noFill/>
        </p:spPr>
        <p:txBody>
          <a:bodyPr wrap="none" rtlCol="0">
            <a:spAutoFit/>
          </a:bodyPr>
          <a:lstStyle/>
          <a:p>
            <a:r>
              <a:rPr lang="fr-FR" sz="1200" dirty="0"/>
              <a:t>Taux de réplication du virus mutant par rapport au virus WT dans une cellule NT</a:t>
            </a:r>
          </a:p>
        </p:txBody>
      </p:sp>
    </p:spTree>
    <p:extLst>
      <p:ext uri="{BB962C8B-B14F-4D97-AF65-F5344CB8AC3E}">
        <p14:creationId xmlns:p14="http://schemas.microsoft.com/office/powerpoint/2010/main" val="30690090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8AD350A-FD45-81C9-D634-81AC56CD0A50}"/>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4E1CAB9-5F30-C749-45B9-DF215AAD46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2" name="Rectangle 11">
            <a:extLst>
              <a:ext uri="{FF2B5EF4-FFF2-40B4-BE49-F238E27FC236}">
                <a16:creationId xmlns:a16="http://schemas.microsoft.com/office/drawing/2014/main" id="{CD09F689-3AA9-E953-4981-54F4EA40F8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0A94152-2229-1946-ADFD-BDAFD0DC4E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A4554E5-2AAE-4E14-65B7-9C408BE08A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2DAEFED-9812-291E-BF85-DC36B23CEB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30B928BF-7B2D-D5E6-CB0A-C7E6BDFD01FB}"/>
              </a:ext>
            </a:extLst>
          </p:cNvPr>
          <p:cNvSpPr>
            <a:spLocks noGrp="1"/>
          </p:cNvSpPr>
          <p:nvPr>
            <p:ph type="ctrTitle"/>
          </p:nvPr>
        </p:nvSpPr>
        <p:spPr>
          <a:xfrm>
            <a:off x="699713" y="353160"/>
            <a:ext cx="11259675" cy="898581"/>
          </a:xfrm>
        </p:spPr>
        <p:txBody>
          <a:bodyPr anchor="ctr">
            <a:normAutofit fontScale="90000"/>
          </a:bodyPr>
          <a:lstStyle/>
          <a:p>
            <a:pPr algn="l"/>
            <a:r>
              <a:rPr lang="fr-FR" sz="4000" dirty="0">
                <a:solidFill>
                  <a:srgbClr val="FFFFFF"/>
                </a:solidFill>
              </a:rPr>
              <a:t>Simulation informatique d’infection avec des cellules transfectées (voir les notes de diapo)</a:t>
            </a:r>
          </a:p>
        </p:txBody>
      </p:sp>
      <p:grpSp>
        <p:nvGrpSpPr>
          <p:cNvPr id="26" name="Groupe 25">
            <a:extLst>
              <a:ext uri="{FF2B5EF4-FFF2-40B4-BE49-F238E27FC236}">
                <a16:creationId xmlns:a16="http://schemas.microsoft.com/office/drawing/2014/main" id="{399646CA-598F-E773-8644-195458438B52}"/>
              </a:ext>
            </a:extLst>
          </p:cNvPr>
          <p:cNvGrpSpPr/>
          <p:nvPr/>
        </p:nvGrpSpPr>
        <p:grpSpPr>
          <a:xfrm>
            <a:off x="141913" y="2109147"/>
            <a:ext cx="5610913" cy="3682031"/>
            <a:chOff x="237201" y="2109147"/>
            <a:chExt cx="5651707" cy="3787021"/>
          </a:xfrm>
        </p:grpSpPr>
        <p:pic>
          <p:nvPicPr>
            <p:cNvPr id="6" name="Image 5">
              <a:extLst>
                <a:ext uri="{FF2B5EF4-FFF2-40B4-BE49-F238E27FC236}">
                  <a16:creationId xmlns:a16="http://schemas.microsoft.com/office/drawing/2014/main" id="{8A52488D-2A4E-B350-78E2-CB2BD75A60A3}"/>
                </a:ext>
              </a:extLst>
            </p:cNvPr>
            <p:cNvPicPr>
              <a:picLocks noChangeAspect="1"/>
            </p:cNvPicPr>
            <p:nvPr/>
          </p:nvPicPr>
          <p:blipFill>
            <a:blip r:embed="rId3"/>
            <a:srcRect t="7306" b="6900"/>
            <a:stretch/>
          </p:blipFill>
          <p:spPr>
            <a:xfrm>
              <a:off x="277596" y="2541069"/>
              <a:ext cx="5416550" cy="3078100"/>
            </a:xfrm>
            <a:prstGeom prst="rect">
              <a:avLst/>
            </a:prstGeom>
          </p:spPr>
        </p:pic>
        <p:sp>
          <p:nvSpPr>
            <p:cNvPr id="7" name="Rectangle 6">
              <a:extLst>
                <a:ext uri="{FF2B5EF4-FFF2-40B4-BE49-F238E27FC236}">
                  <a16:creationId xmlns:a16="http://schemas.microsoft.com/office/drawing/2014/main" id="{C1F92A3B-27EC-65F2-EBED-08C7177B6AE4}"/>
                </a:ext>
              </a:extLst>
            </p:cNvPr>
            <p:cNvSpPr/>
            <p:nvPr/>
          </p:nvSpPr>
          <p:spPr>
            <a:xfrm rot="16200000">
              <a:off x="-280370" y="2626718"/>
              <a:ext cx="1484956" cy="44981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100" dirty="0">
                <a:solidFill>
                  <a:schemeClr val="tx1"/>
                </a:solidFill>
                <a:latin typeface="+mj-lt"/>
              </a:endParaRPr>
            </a:p>
          </p:txBody>
        </p:sp>
        <p:sp>
          <p:nvSpPr>
            <p:cNvPr id="19" name="ZoneTexte 18">
              <a:extLst>
                <a:ext uri="{FF2B5EF4-FFF2-40B4-BE49-F238E27FC236}">
                  <a16:creationId xmlns:a16="http://schemas.microsoft.com/office/drawing/2014/main" id="{F960D05F-3229-31C9-A6C2-2847EF4012AC}"/>
                </a:ext>
              </a:extLst>
            </p:cNvPr>
            <p:cNvSpPr txBox="1"/>
            <p:nvPr/>
          </p:nvSpPr>
          <p:spPr>
            <a:xfrm>
              <a:off x="548215" y="2171220"/>
              <a:ext cx="5340693" cy="307777"/>
            </a:xfrm>
            <a:prstGeom prst="rect">
              <a:avLst/>
            </a:prstGeom>
            <a:noFill/>
          </p:spPr>
          <p:txBody>
            <a:bodyPr wrap="none" rtlCol="0">
              <a:spAutoFit/>
            </a:bodyPr>
            <a:lstStyle/>
            <a:p>
              <a:r>
                <a:rPr lang="fr-FR" sz="1400" dirty="0">
                  <a:latin typeface="+mj-lt"/>
                </a:rPr>
                <a:t>Impact du taux de transfection sur le taux de réplication du virus mutant</a:t>
              </a:r>
            </a:p>
          </p:txBody>
        </p:sp>
        <p:sp>
          <p:nvSpPr>
            <p:cNvPr id="20" name="ZoneTexte 19">
              <a:extLst>
                <a:ext uri="{FF2B5EF4-FFF2-40B4-BE49-F238E27FC236}">
                  <a16:creationId xmlns:a16="http://schemas.microsoft.com/office/drawing/2014/main" id="{F5A8BFFA-2181-7AD4-CCF0-D74FB6278CEA}"/>
                </a:ext>
              </a:extLst>
            </p:cNvPr>
            <p:cNvSpPr txBox="1"/>
            <p:nvPr/>
          </p:nvSpPr>
          <p:spPr>
            <a:xfrm>
              <a:off x="311465" y="5619169"/>
              <a:ext cx="5440528" cy="276999"/>
            </a:xfrm>
            <a:prstGeom prst="rect">
              <a:avLst/>
            </a:prstGeom>
            <a:noFill/>
          </p:spPr>
          <p:txBody>
            <a:bodyPr wrap="none" rtlCol="0">
              <a:spAutoFit/>
            </a:bodyPr>
            <a:lstStyle/>
            <a:p>
              <a:r>
                <a:rPr lang="fr-FR" sz="1200" dirty="0"/>
                <a:t>Taux de réplication du virus mutant par rapport au virus WT dans une cellule NT</a:t>
              </a:r>
            </a:p>
          </p:txBody>
        </p:sp>
        <p:pic>
          <p:nvPicPr>
            <p:cNvPr id="22" name="Image 21">
              <a:extLst>
                <a:ext uri="{FF2B5EF4-FFF2-40B4-BE49-F238E27FC236}">
                  <a16:creationId xmlns:a16="http://schemas.microsoft.com/office/drawing/2014/main" id="{B9C24269-1E90-F8E9-2D95-315283757CD8}"/>
                </a:ext>
              </a:extLst>
            </p:cNvPr>
            <p:cNvPicPr>
              <a:picLocks noChangeAspect="1"/>
            </p:cNvPicPr>
            <p:nvPr/>
          </p:nvPicPr>
          <p:blipFill>
            <a:blip r:embed="rId4"/>
            <a:stretch>
              <a:fillRect/>
            </a:stretch>
          </p:blipFill>
          <p:spPr>
            <a:xfrm>
              <a:off x="373719" y="2390127"/>
              <a:ext cx="214768" cy="1220001"/>
            </a:xfrm>
            <a:prstGeom prst="rect">
              <a:avLst/>
            </a:prstGeom>
          </p:spPr>
        </p:pic>
      </p:grpSp>
      <p:grpSp>
        <p:nvGrpSpPr>
          <p:cNvPr id="25" name="Groupe 24">
            <a:extLst>
              <a:ext uri="{FF2B5EF4-FFF2-40B4-BE49-F238E27FC236}">
                <a16:creationId xmlns:a16="http://schemas.microsoft.com/office/drawing/2014/main" id="{EB89622D-6DCA-53AE-2A38-ABCAAA4BDA20}"/>
              </a:ext>
            </a:extLst>
          </p:cNvPr>
          <p:cNvGrpSpPr/>
          <p:nvPr/>
        </p:nvGrpSpPr>
        <p:grpSpPr>
          <a:xfrm>
            <a:off x="5848116" y="2171220"/>
            <a:ext cx="6266468" cy="3619958"/>
            <a:chOff x="5809839" y="2276210"/>
            <a:chExt cx="6266468" cy="3619958"/>
          </a:xfrm>
        </p:grpSpPr>
        <p:pic>
          <p:nvPicPr>
            <p:cNvPr id="3" name="Image 2" descr="Une image contenant texte, ligne, diagramme, Tracé&#10;&#10;Description générée automatiquement">
              <a:extLst>
                <a:ext uri="{FF2B5EF4-FFF2-40B4-BE49-F238E27FC236}">
                  <a16:creationId xmlns:a16="http://schemas.microsoft.com/office/drawing/2014/main" id="{81024CFD-5712-D2A1-5C2E-561A569F7915}"/>
                </a:ext>
              </a:extLst>
            </p:cNvPr>
            <p:cNvPicPr>
              <a:picLocks noChangeAspect="1"/>
            </p:cNvPicPr>
            <p:nvPr/>
          </p:nvPicPr>
          <p:blipFill>
            <a:blip r:embed="rId5"/>
            <a:srcRect b="7377"/>
            <a:stretch/>
          </p:blipFill>
          <p:spPr>
            <a:xfrm>
              <a:off x="5809839" y="2276210"/>
              <a:ext cx="6266468" cy="3325651"/>
            </a:xfrm>
            <a:prstGeom prst="rect">
              <a:avLst/>
            </a:prstGeom>
          </p:spPr>
        </p:pic>
        <p:pic>
          <p:nvPicPr>
            <p:cNvPr id="5" name="Image 4">
              <a:extLst>
                <a:ext uri="{FF2B5EF4-FFF2-40B4-BE49-F238E27FC236}">
                  <a16:creationId xmlns:a16="http://schemas.microsoft.com/office/drawing/2014/main" id="{FAC85085-5DCC-9A8E-BD41-8F5E54C753C5}"/>
                </a:ext>
              </a:extLst>
            </p:cNvPr>
            <p:cNvPicPr>
              <a:picLocks noChangeAspect="1"/>
            </p:cNvPicPr>
            <p:nvPr/>
          </p:nvPicPr>
          <p:blipFill>
            <a:blip r:embed="rId6"/>
            <a:stretch>
              <a:fillRect/>
            </a:stretch>
          </p:blipFill>
          <p:spPr>
            <a:xfrm>
              <a:off x="9601200" y="2667000"/>
              <a:ext cx="1393975" cy="136768"/>
            </a:xfrm>
            <a:prstGeom prst="rect">
              <a:avLst/>
            </a:prstGeom>
          </p:spPr>
        </p:pic>
        <p:sp>
          <p:nvSpPr>
            <p:cNvPr id="11" name="Rectangle 10">
              <a:extLst>
                <a:ext uri="{FF2B5EF4-FFF2-40B4-BE49-F238E27FC236}">
                  <a16:creationId xmlns:a16="http://schemas.microsoft.com/office/drawing/2014/main" id="{23624387-5CED-B3D5-6797-349A65A5329C}"/>
                </a:ext>
              </a:extLst>
            </p:cNvPr>
            <p:cNvSpPr/>
            <p:nvPr/>
          </p:nvSpPr>
          <p:spPr>
            <a:xfrm rot="16200000">
              <a:off x="5050070" y="3743694"/>
              <a:ext cx="2497667" cy="39068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100" dirty="0">
                <a:solidFill>
                  <a:schemeClr val="tx1"/>
                </a:solidFill>
                <a:latin typeface="+mj-lt"/>
              </a:endParaRPr>
            </a:p>
          </p:txBody>
        </p:sp>
        <p:sp>
          <p:nvSpPr>
            <p:cNvPr id="17" name="ZoneTexte 16">
              <a:extLst>
                <a:ext uri="{FF2B5EF4-FFF2-40B4-BE49-F238E27FC236}">
                  <a16:creationId xmlns:a16="http://schemas.microsoft.com/office/drawing/2014/main" id="{3393E8C1-CB8D-EEFF-0769-6942A47CF1E0}"/>
                </a:ext>
              </a:extLst>
            </p:cNvPr>
            <p:cNvSpPr txBox="1"/>
            <p:nvPr/>
          </p:nvSpPr>
          <p:spPr>
            <a:xfrm>
              <a:off x="6222809" y="5619169"/>
              <a:ext cx="5440528" cy="276999"/>
            </a:xfrm>
            <a:prstGeom prst="rect">
              <a:avLst/>
            </a:prstGeom>
            <a:noFill/>
          </p:spPr>
          <p:txBody>
            <a:bodyPr wrap="none" rtlCol="0">
              <a:spAutoFit/>
            </a:bodyPr>
            <a:lstStyle/>
            <a:p>
              <a:r>
                <a:rPr lang="fr-FR" sz="1200" dirty="0"/>
                <a:t>Taux de réplication du virus mutant par rapport au virus WT dans une cellule NT</a:t>
              </a:r>
            </a:p>
          </p:txBody>
        </p:sp>
        <p:pic>
          <p:nvPicPr>
            <p:cNvPr id="24" name="Image 23">
              <a:extLst>
                <a:ext uri="{FF2B5EF4-FFF2-40B4-BE49-F238E27FC236}">
                  <a16:creationId xmlns:a16="http://schemas.microsoft.com/office/drawing/2014/main" id="{D8EC138A-04EE-FB0F-A33E-23F49C6E3397}"/>
                </a:ext>
              </a:extLst>
            </p:cNvPr>
            <p:cNvPicPr>
              <a:picLocks noChangeAspect="1"/>
            </p:cNvPicPr>
            <p:nvPr/>
          </p:nvPicPr>
          <p:blipFill>
            <a:blip r:embed="rId7"/>
            <a:stretch>
              <a:fillRect/>
            </a:stretch>
          </p:blipFill>
          <p:spPr>
            <a:xfrm>
              <a:off x="6204935" y="2667000"/>
              <a:ext cx="231437" cy="2688230"/>
            </a:xfrm>
            <a:prstGeom prst="rect">
              <a:avLst/>
            </a:prstGeom>
          </p:spPr>
        </p:pic>
      </p:grpSp>
    </p:spTree>
    <p:extLst>
      <p:ext uri="{BB962C8B-B14F-4D97-AF65-F5344CB8AC3E}">
        <p14:creationId xmlns:p14="http://schemas.microsoft.com/office/powerpoint/2010/main" val="26880761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F0FD6AB-5C92-51A7-5BE9-B86AEA74E445}"/>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B918450-DCC0-A76D-55E0-62599DF973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2" name="Rectangle 11">
            <a:extLst>
              <a:ext uri="{FF2B5EF4-FFF2-40B4-BE49-F238E27FC236}">
                <a16:creationId xmlns:a16="http://schemas.microsoft.com/office/drawing/2014/main" id="{447FB5EF-5FB2-AE4C-5770-D8CFF7ECB5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94D76C0-944C-CD32-2D1A-6DC9AFD78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A0B279F-A7FE-8588-3D9F-E9F1C2E33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1CB1F292-11E2-4A14-4A81-7A32A923C3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1CC168C3-F2EE-EE82-311A-9A92782223E6}"/>
              </a:ext>
            </a:extLst>
          </p:cNvPr>
          <p:cNvSpPr>
            <a:spLocks noGrp="1"/>
          </p:cNvSpPr>
          <p:nvPr>
            <p:ph type="ctrTitle"/>
          </p:nvPr>
        </p:nvSpPr>
        <p:spPr>
          <a:xfrm>
            <a:off x="699713" y="353160"/>
            <a:ext cx="11259675" cy="898581"/>
          </a:xfrm>
        </p:spPr>
        <p:txBody>
          <a:bodyPr anchor="ctr">
            <a:normAutofit/>
          </a:bodyPr>
          <a:lstStyle/>
          <a:p>
            <a:pPr algn="l"/>
            <a:r>
              <a:rPr lang="fr-FR" sz="4000" dirty="0">
                <a:solidFill>
                  <a:srgbClr val="FFFFFF"/>
                </a:solidFill>
              </a:rPr>
              <a:t>Test sur les paramètres</a:t>
            </a:r>
          </a:p>
        </p:txBody>
      </p:sp>
      <p:pic>
        <p:nvPicPr>
          <p:cNvPr id="4" name="Image 3" descr="Une image contenant texte, ligne, Tracé, diagramme&#10;&#10;Description générée automatiquement">
            <a:extLst>
              <a:ext uri="{FF2B5EF4-FFF2-40B4-BE49-F238E27FC236}">
                <a16:creationId xmlns:a16="http://schemas.microsoft.com/office/drawing/2014/main" id="{B88665E7-5021-EE18-0DE3-10973193BA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4664" y="2041607"/>
            <a:ext cx="4939682" cy="3530159"/>
          </a:xfrm>
          <a:prstGeom prst="rect">
            <a:avLst/>
          </a:prstGeom>
        </p:spPr>
      </p:pic>
      <p:pic>
        <p:nvPicPr>
          <p:cNvPr id="6" name="Image 5" descr="Une image contenant texte, ligne, Tracé, diagramme&#10;&#10;Description générée automatiquement">
            <a:extLst>
              <a:ext uri="{FF2B5EF4-FFF2-40B4-BE49-F238E27FC236}">
                <a16:creationId xmlns:a16="http://schemas.microsoft.com/office/drawing/2014/main" id="{0B6B0F17-FCC7-0538-CF90-17F1F5C0DE5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72582" y="2041606"/>
            <a:ext cx="4939682" cy="3530159"/>
          </a:xfrm>
          <a:prstGeom prst="rect">
            <a:avLst/>
          </a:prstGeom>
        </p:spPr>
      </p:pic>
      <p:sp>
        <p:nvSpPr>
          <p:cNvPr id="9" name="ZoneTexte 8">
            <a:extLst>
              <a:ext uri="{FF2B5EF4-FFF2-40B4-BE49-F238E27FC236}">
                <a16:creationId xmlns:a16="http://schemas.microsoft.com/office/drawing/2014/main" id="{71FC5D31-6A05-0E54-BC55-EA6B342B4B06}"/>
              </a:ext>
            </a:extLst>
          </p:cNvPr>
          <p:cNvSpPr txBox="1"/>
          <p:nvPr/>
        </p:nvSpPr>
        <p:spPr>
          <a:xfrm>
            <a:off x="1630017" y="5784574"/>
            <a:ext cx="8547653" cy="646331"/>
          </a:xfrm>
          <a:prstGeom prst="rect">
            <a:avLst/>
          </a:prstGeom>
          <a:noFill/>
        </p:spPr>
        <p:txBody>
          <a:bodyPr wrap="square" rtlCol="0">
            <a:spAutoFit/>
          </a:bodyPr>
          <a:lstStyle/>
          <a:p>
            <a:r>
              <a:rPr lang="fr-FR" dirty="0">
                <a:latin typeface="+mj-lt"/>
              </a:rPr>
              <a:t>dx est un paramètre qui correspond à la distance parcourue par une particule virale en un temps </a:t>
            </a:r>
            <a:r>
              <a:rPr lang="fr-FR" dirty="0" err="1">
                <a:latin typeface="+mj-lt"/>
              </a:rPr>
              <a:t>dt</a:t>
            </a:r>
            <a:r>
              <a:rPr lang="fr-FR" dirty="0">
                <a:latin typeface="+mj-lt"/>
              </a:rPr>
              <a:t>,  gère la vitesse de diffusion.</a:t>
            </a:r>
          </a:p>
        </p:txBody>
      </p:sp>
    </p:spTree>
    <p:extLst>
      <p:ext uri="{BB962C8B-B14F-4D97-AF65-F5344CB8AC3E}">
        <p14:creationId xmlns:p14="http://schemas.microsoft.com/office/powerpoint/2010/main" val="4241803836"/>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14157</TotalTime>
  <Words>925</Words>
  <Application>Microsoft Office PowerPoint</Application>
  <PresentationFormat>Grand écran</PresentationFormat>
  <Paragraphs>68</Paragraphs>
  <Slides>13</Slides>
  <Notes>11</Notes>
  <HiddenSlides>0</HiddenSlides>
  <MMClips>5</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13</vt:i4>
      </vt:variant>
    </vt:vector>
  </HeadingPairs>
  <TitlesOfParts>
    <vt:vector size="19" baseType="lpstr">
      <vt:lpstr>Aptos</vt:lpstr>
      <vt:lpstr>Aptos Display</vt:lpstr>
      <vt:lpstr>Arial</vt:lpstr>
      <vt:lpstr>Cambria Math</vt:lpstr>
      <vt:lpstr>HAGFI G+ Adv P 4 D F 60 E</vt:lpstr>
      <vt:lpstr>Thème Office</vt:lpstr>
      <vt:lpstr>Simulation informatique d’infection</vt:lpstr>
      <vt:lpstr>Croissance cellulaire dans la simulation</vt:lpstr>
      <vt:lpstr>Diffusion virale dans le milieu</vt:lpstr>
      <vt:lpstr>Les principes de bases</vt:lpstr>
      <vt:lpstr>Simulation d’infection</vt:lpstr>
      <vt:lpstr>Simulation informatique d’infection avec des cellules transfectées (voir les notes de diapo)</vt:lpstr>
      <vt:lpstr>Simulation informatique d’infection avec des cellules transfectées (voir les notes de diapo)</vt:lpstr>
      <vt:lpstr>Simulation informatique d’infection avec des cellules transfectées (voir les notes de diapo)</vt:lpstr>
      <vt:lpstr>Test sur les paramètres</vt:lpstr>
      <vt:lpstr>Test sur les paramètres</vt:lpstr>
      <vt:lpstr>Test sur les paramètres</vt:lpstr>
      <vt:lpstr>Test sur les paramètres</vt:lpstr>
      <vt:lpstr>Test sur les paramètres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Yohan Beaumatin</dc:creator>
  <cp:lastModifiedBy>Yohan Beaumatin</cp:lastModifiedBy>
  <cp:revision>9</cp:revision>
  <dcterms:created xsi:type="dcterms:W3CDTF">2024-10-22T13:52:29Z</dcterms:created>
  <dcterms:modified xsi:type="dcterms:W3CDTF">2024-12-13T15:58:53Z</dcterms:modified>
</cp:coreProperties>
</file>

<file path=docProps/thumbnail.jpeg>
</file>